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3A_0.xml" ContentType="application/vnd.ms-powerpoint.comments+xml"/>
  <Override PartName="/ppt/comments/modernComment_115_FBD7F303.xml" ContentType="application/vnd.ms-powerpoint.comments+xml"/>
  <Override PartName="/ppt/comments/modernComment_13B_FE63344C.xml" ContentType="application/vnd.ms-powerpoint.comments+xml"/>
  <Override PartName="/ppt/notesSlides/notesSlide3.xml" ContentType="application/vnd.openxmlformats-officedocument.presentationml.notesSlide+xml"/>
  <Override PartName="/ppt/comments/modernComment_13C_D6FC07C1.xml" ContentType="application/vnd.ms-powerpoint.comments+xml"/>
  <Override PartName="/ppt/comments/modernComment_117_9E69F1D3.xml" ContentType="application/vnd.ms-powerpoint.comments+xml"/>
  <Override PartName="/ppt/comments/modernComment_134_7934065.xml" ContentType="application/vnd.ms-powerpoint.comments+xml"/>
  <Override PartName="/ppt/comments/modernComment_119_D0A72EB5.xml" ContentType="application/vnd.ms-powerpoint.comments+xml"/>
  <Override PartName="/ppt/comments/modernComment_11C_60AF4776.xml" ContentType="application/vnd.ms-powerpoint.comments+xml"/>
  <Override PartName="/ppt/comments/modernComment_12A_3A47E0E2.xml" ContentType="application/vnd.ms-powerpoint.comments+xml"/>
  <Override PartName="/ppt/comments/modernComment_12D_69D02256.xml" ContentType="application/vnd.ms-powerpoint.comments+xml"/>
  <Override PartName="/ppt/comments/modernComment_13F_9C23AE67.xml" ContentType="application/vnd.ms-powerpoint.comments+xml"/>
  <Override PartName="/ppt/comments/modernComment_140_A2CECD8.xml" ContentType="application/vnd.ms-powerpoint.comments+xml"/>
  <Override PartName="/ppt/comments/modernComment_143_6481B893.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6" r:id="rId1"/>
  </p:sldMasterIdLst>
  <p:notesMasterIdLst>
    <p:notesMasterId r:id="rId41"/>
  </p:notesMasterIdLst>
  <p:handoutMasterIdLst>
    <p:handoutMasterId r:id="rId42"/>
  </p:handoutMasterIdLst>
  <p:sldIdLst>
    <p:sldId id="256" r:id="rId2"/>
    <p:sldId id="314" r:id="rId3"/>
    <p:sldId id="276" r:id="rId4"/>
    <p:sldId id="278" r:id="rId5"/>
    <p:sldId id="277" r:id="rId6"/>
    <p:sldId id="302" r:id="rId7"/>
    <p:sldId id="315" r:id="rId8"/>
    <p:sldId id="268" r:id="rId9"/>
    <p:sldId id="316" r:id="rId10"/>
    <p:sldId id="312" r:id="rId11"/>
    <p:sldId id="311" r:id="rId12"/>
    <p:sldId id="317" r:id="rId13"/>
    <p:sldId id="310" r:id="rId14"/>
    <p:sldId id="293" r:id="rId15"/>
    <p:sldId id="294" r:id="rId16"/>
    <p:sldId id="279" r:id="rId17"/>
    <p:sldId id="308" r:id="rId18"/>
    <p:sldId id="306" r:id="rId19"/>
    <p:sldId id="281" r:id="rId20"/>
    <p:sldId id="307" r:id="rId21"/>
    <p:sldId id="309" r:id="rId22"/>
    <p:sldId id="324" r:id="rId23"/>
    <p:sldId id="318" r:id="rId24"/>
    <p:sldId id="284" r:id="rId25"/>
    <p:sldId id="282" r:id="rId26"/>
    <p:sldId id="298" r:id="rId27"/>
    <p:sldId id="300" r:id="rId28"/>
    <p:sldId id="301" r:id="rId29"/>
    <p:sldId id="313" r:id="rId30"/>
    <p:sldId id="319" r:id="rId31"/>
    <p:sldId id="320" r:id="rId32"/>
    <p:sldId id="321" r:id="rId33"/>
    <p:sldId id="325" r:id="rId34"/>
    <p:sldId id="326" r:id="rId35"/>
    <p:sldId id="322" r:id="rId36"/>
    <p:sldId id="323" r:id="rId37"/>
    <p:sldId id="328" r:id="rId38"/>
    <p:sldId id="327" r:id="rId39"/>
    <p:sldId id="329" r:id="rId40"/>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E299553-10E0-147A-A811-2B188819D09E}" name="IHSAN BURAK BAYGUN" initials="IBB" userId="S::burakbaygun@hacettepe.edu.tr::5f6d2c04-7cea-4279-b74b-72751e6a1ec2" providerId="AD"/>
  <p188:author id="{1DD50554-A887-D06D-7947-9FA222C37972}" name="Mert Kutlu" initials="MK" userId="3a5eebf425a87f3d" providerId="Windows Live"/>
  <p188:author id="{A6403E5B-6F6B-9B5C-CF47-267DB67DC265}" name="Yasin Çandır" initials="YÇ" userId="d0070232cfa72fe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Orta Stil 2 - Vurg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53" autoAdjust="0"/>
    <p:restoredTop sz="94610"/>
  </p:normalViewPr>
  <p:slideViewPr>
    <p:cSldViewPr snapToGrid="0" snapToObjects="1">
      <p:cViewPr varScale="1">
        <p:scale>
          <a:sx n="69" d="100"/>
          <a:sy n="69" d="100"/>
        </p:scale>
        <p:origin x="768" y="67"/>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omments/modernComment_115_FBD7F303.xml><?xml version="1.0" encoding="utf-8"?>
<p188:cmLst xmlns:a="http://schemas.openxmlformats.org/drawingml/2006/main" xmlns:r="http://schemas.openxmlformats.org/officeDocument/2006/relationships" xmlns:p188="http://schemas.microsoft.com/office/powerpoint/2018/8/main">
  <p188:cm id="{F9B0722B-233B-462C-820B-A0660BD87575}" authorId="{6E299553-10E0-147A-A811-2B188819D09E}" created="2024-05-01T15:51:57.707">
    <pc:sldMkLst xmlns:pc="http://schemas.microsoft.com/office/powerpoint/2013/main/command">
      <pc:docMk/>
      <pc:sldMk cId="4225233667" sldId="277"/>
    </pc:sldMkLst>
    <p188:replyLst>
      <p188:reply id="{8C0DB5FD-F7B3-4DB2-B42D-3589E23D213D}" authorId="{6E299553-10E0-147A-A811-2B188819D09E}" created="2024-05-03T15:36:25.456">
        <p188:txBody>
          <a:bodyPr/>
          <a:lstStyle/>
          <a:p>
            <a:r>
              <a:rPr lang="tr-TR"/>
              <a:t>Yok
</a:t>
            </a:r>
          </a:p>
        </p188:txBody>
      </p188:reply>
    </p188:replyLst>
    <p188:txBody>
      <a:bodyPr/>
      <a:lstStyle/>
      <a:p>
        <a:r>
          <a:rPr lang="tr-TR"/>
          <a:t>Bu soruyu yanıtlamak için en düşük maliyetli Hamilton devresini nasıl bulacağımıza dair bazı yaklaşımlardan bahsedeceğiz. İlk akla gelen seçenek, tüm farklı olası devreleri deneyip aralarındaki en optimal çözümü seçen brute force algoritmasıdır, fakat düğüm veya şehir sayıları artıkça bu olası rota sayıları hesaplaması mantıksız seviyelere geldiği için daha farklı algoritmalara yönelmemiz gerekebilir.</a:t>
        </a:r>
      </a:p>
    </p188:txBody>
  </p188:cm>
  <p188:cm id="{5532604A-F6AB-44D3-8AAB-E0DD6EC018B7}" authorId="{6E299553-10E0-147A-A811-2B188819D09E}" created="2024-05-01T15:54:05.301">
    <pc:sldMkLst xmlns:pc="http://schemas.microsoft.com/office/powerpoint/2013/main/command">
      <pc:docMk/>
      <pc:sldMk cId="4225233667" sldId="277"/>
    </pc:sldMkLst>
    <p188:txBody>
      <a:bodyPr/>
      <a:lstStyle/>
      <a:p>
        <a:r>
          <a:rPr lang="tr-TR"/>
          <a:t>Zaman içinde bunun için üretilen türlü algoritmalar geliştirilmiştir. Bu soruyu cevaplayabilmek için öncelikle onlardan bahsetmemiz gerek.</a:t>
        </a:r>
      </a:p>
    </p188:txBody>
    <p188:extLst>
      <p:ext xmlns:p="http://schemas.openxmlformats.org/presentationml/2006/main" uri="{57CB4572-C831-44C2-8A1C-0ADB6CCDFE69}">
        <p223:reactions xmlns:p223="http://schemas.microsoft.com/office/powerpoint/2022/03/main">
          <p223:rxn type="👍">
            <p223:instance time="2024-05-01T15:54:08.428" authorId="{6E299553-10E0-147A-A811-2B188819D09E}"/>
          </p223:rxn>
        </p223:reactions>
      </p:ext>
    </p188:extLst>
  </p188:cm>
</p188:cmLst>
</file>

<file path=ppt/comments/modernComment_117_9E69F1D3.xml><?xml version="1.0" encoding="utf-8"?>
<p188:cmLst xmlns:a="http://schemas.openxmlformats.org/drawingml/2006/main" xmlns:r="http://schemas.openxmlformats.org/officeDocument/2006/relationships" xmlns:p188="http://schemas.microsoft.com/office/powerpoint/2018/8/main">
  <p188:cm id="{6186DA5E-7A74-4B54-B0A5-CE5A7C1A7B72}" authorId="{6E299553-10E0-147A-A811-2B188819D09E}" created="2024-05-01T16:41:03.717">
    <pc:sldMkLst xmlns:pc="http://schemas.microsoft.com/office/powerpoint/2013/main/command">
      <pc:docMk/>
      <pc:sldMk cId="2657743315" sldId="279"/>
    </pc:sldMkLst>
    <p188:replyLst>
      <p188:reply id="{83F1EC54-0DAA-40C8-9814-D9C84A792DE5}" authorId="{1DD50554-A887-D06D-7947-9FA222C37972}" created="2024-05-02T09:06:13.823">
        <p188:txBody>
          <a:bodyPr/>
          <a:lstStyle/>
          <a:p>
            <a:r>
              <a:rPr lang="tr-TR"/>
              <a:t>Evet bu şekilde yorum yapar, ilerleriz.</a:t>
            </a:r>
          </a:p>
        </p188:txBody>
      </p188:reply>
    </p188:replyLst>
    <p188:txBody>
      <a:bodyPr/>
      <a:lstStyle/>
      <a:p>
        <a:r>
          <a:rPr lang="tr-TR"/>
          <a:t>Brute Force ile olası tüm çevrimleri bularak en optimal çözümü seçebiliriz. Peki bu gerçekten mantıklı mı? (Düğüm sayısına göre olası sonuçların sayısından bahsedilecek)</a:t>
        </a:r>
      </a:p>
    </p188:txBody>
  </p188:cm>
  <p188:cm id="{18F06FA0-1209-425E-865B-41D8BBBB66D4}" authorId="{1DD50554-A887-D06D-7947-9FA222C37972}" created="2024-05-04T15:48:52.877">
    <pc:sldMkLst xmlns:pc="http://schemas.microsoft.com/office/powerpoint/2013/main/command">
      <pc:docMk/>
      <pc:sldMk cId="2657743315" sldId="279"/>
    </pc:sldMkLst>
    <p188:replyLst>
      <p188:reply id="{9297DEEB-BF2F-4589-8B21-1DD31A85A7BA}" authorId="{1DD50554-A887-D06D-7947-9FA222C37972}" created="2024-05-04T15:49:00.622">
        <p188:txBody>
          <a:bodyPr/>
          <a:lstStyle/>
          <a:p>
            <a:r>
              <a:rPr lang="tr-TR"/>
              <a:t>Ekle*</a:t>
            </a:r>
          </a:p>
        </p188:txBody>
      </p188:reply>
    </p188:replyLst>
    <p188:txBody>
      <a:bodyPr/>
      <a:lstStyle/>
      <a:p>
        <a:r>
          <a:rPr lang="tr-TR"/>
          <a:t>Karmaşıklık eke</a:t>
        </a:r>
      </a:p>
    </p188:txBody>
  </p188:cm>
</p188:cmLst>
</file>

<file path=ppt/comments/modernComment_119_D0A72EB5.xml><?xml version="1.0" encoding="utf-8"?>
<p188:cmLst xmlns:a="http://schemas.openxmlformats.org/drawingml/2006/main" xmlns:r="http://schemas.openxmlformats.org/officeDocument/2006/relationships" xmlns:p188="http://schemas.microsoft.com/office/powerpoint/2018/8/main">
  <p188:cm id="{F5B8036D-6045-476B-A8C7-FC426F058B9C}" authorId="{6E299553-10E0-147A-A811-2B188819D09E}" created="2024-05-01T16:52:26.352">
    <pc:sldMkLst xmlns:pc="http://schemas.microsoft.com/office/powerpoint/2013/main/command">
      <pc:docMk/>
      <pc:sldMk cId="3500617397" sldId="281"/>
    </pc:sldMkLst>
    <p188:replyLst>
      <p188:reply id="{C98468D7-6CB1-466C-A4C4-BCAB7A919789}" authorId="{1DD50554-A887-D06D-7947-9FA222C37972}" created="2024-05-02T09:06:50.231">
        <p188:txBody>
          <a:bodyPr/>
          <a:lstStyle/>
          <a:p>
            <a:r>
              <a:rPr lang="tr-TR"/>
              <a:t>Olabilir ama gerekli değil bence</a:t>
            </a:r>
          </a:p>
        </p188:txBody>
      </p188:reply>
    </p188:replyLst>
    <p188:txBody>
      <a:bodyPr/>
      <a:lstStyle/>
      <a:p>
        <a:r>
          <a:rPr lang="tr-TR"/>
          <a:t>Tablo ve yazı ayrı slaytlarda olabilir.</a:t>
        </a:r>
      </a:p>
    </p188:txBody>
  </p188:cm>
  <p188:cm id="{B3B5D999-552D-46E5-8F7B-F7F4CB1C4FED}" authorId="{6E299553-10E0-147A-A811-2B188819D09E}" created="2024-05-01T16:56:26.425">
    <pc:sldMkLst xmlns:pc="http://schemas.microsoft.com/office/powerpoint/2013/main/command">
      <pc:docMk/>
      <pc:sldMk cId="3500617397" sldId="281"/>
    </pc:sldMkLst>
    <p188:replyLst>
      <p188:reply id="{67A8CC05-CCE6-4EDD-91F5-14DB95B2E1FB}" authorId="{1DD50554-A887-D06D-7947-9FA222C37972}" created="2024-05-02T09:06:38.246">
        <p188:txBody>
          <a:bodyPr/>
          <a:lstStyle/>
          <a:p>
            <a:r>
              <a:rPr lang="tr-TR"/>
              <a:t>aynen</a:t>
            </a:r>
          </a:p>
        </p188:txBody>
      </p188:reply>
    </p188:replyLst>
    <p188:txBody>
      <a:bodyPr/>
      <a:lstStyle/>
      <a:p>
        <a:r>
          <a:rPr lang="tr-TR"/>
          <a:t>Herhangi bir başlangıç düğümü seçilebilir. Her düğüme bir defa gitmemiz gerektiğinden ilk düğümü seçtikten sonra geriye (n-1) seçeneğimiz kalır. Olası tüm düğümler her seçildiğinde seçme şansımız bir azalır. Aynı rotanın ters biçimde tekrarı da dahil olduğu için eşsiz rotaları bulmak için sonucumuzu ikiye böleriz. Böylelikle olası tur sayısını matematiksel hale dökmek istersek bu formül karşımıza çıkıyor.</a:t>
        </a:r>
      </a:p>
    </p188:txBody>
  </p188:cm>
</p188:cmLst>
</file>

<file path=ppt/comments/modernComment_11C_60AF4776.xml><?xml version="1.0" encoding="utf-8"?>
<p188:cmLst xmlns:a="http://schemas.openxmlformats.org/drawingml/2006/main" xmlns:r="http://schemas.openxmlformats.org/officeDocument/2006/relationships" xmlns:p188="http://schemas.microsoft.com/office/powerpoint/2018/8/main">
  <p188:cm id="{D4C86F7D-F91C-453B-9BAD-313A45B8139F}" authorId="{1DD50554-A887-D06D-7947-9FA222C37972}" created="2024-05-02T09:12:20.991">
    <pc:sldMkLst xmlns:pc="http://schemas.microsoft.com/office/powerpoint/2013/main/command">
      <pc:docMk/>
      <pc:sldMk cId="1622099830" sldId="284"/>
    </pc:sldMkLst>
    <p188:txBody>
      <a:bodyPr/>
      <a:lstStyle/>
      <a:p>
        <a:r>
          <a:rPr lang="tr-TR"/>
          <a:t>Optimal demeyek, NN zaten optimal veremez. Başka kelime bulalım. </a:t>
        </a:r>
      </a:p>
    </p188:txBody>
  </p188:cm>
</p188:cmLst>
</file>

<file path=ppt/comments/modernComment_12A_3A47E0E2.xml><?xml version="1.0" encoding="utf-8"?>
<p188:cmLst xmlns:a="http://schemas.openxmlformats.org/drawingml/2006/main" xmlns:r="http://schemas.openxmlformats.org/officeDocument/2006/relationships" xmlns:p188="http://schemas.microsoft.com/office/powerpoint/2018/8/main">
  <p188:cm id="{1586F9DD-BC3B-4E3A-9CA0-172EFD8B0548}" authorId="{1DD50554-A887-D06D-7947-9FA222C37972}" created="2024-05-02T09:13:24.408">
    <pc:sldMkLst xmlns:pc="http://schemas.microsoft.com/office/powerpoint/2013/main/command">
      <pc:docMk/>
      <pc:sldMk cId="273002763" sldId="285"/>
    </pc:sldMkLst>
    <p188:replyLst>
      <p188:reply id="{CBA6C443-5DC0-43EC-BEA3-F093854651DD}" authorId="{6E299553-10E0-147A-A811-2B188819D09E}" created="2024-05-02T21:49:00.948">
        <p188:txBody>
          <a:bodyPr/>
          <a:lstStyle/>
          <a:p>
            <a:r>
              <a:rPr lang="tr-TR"/>
              <a:t>He öyle mi olmuş knk</a:t>
            </a:r>
          </a:p>
        </p188:txBody>
      </p188:reply>
    </p188:replyLst>
    <p188:txBody>
      <a:bodyPr/>
      <a:lstStyle/>
      <a:p>
        <a:r>
          <a:rPr lang="tr-TR"/>
          <a:t>Ben yazarım burayı.</a:t>
        </a:r>
      </a:p>
    </p188:txBody>
  </p188:cm>
</p188:cmLst>
</file>

<file path=ppt/comments/modernComment_12D_69D02256.xml><?xml version="1.0" encoding="utf-8"?>
<p188:cmLst xmlns:a="http://schemas.openxmlformats.org/drawingml/2006/main" xmlns:r="http://schemas.openxmlformats.org/officeDocument/2006/relationships" xmlns:p188="http://schemas.microsoft.com/office/powerpoint/2018/8/main">
  <p188:cm id="{1259E736-A391-48F2-A064-10BEF117A360}" authorId="{6E299553-10E0-147A-A811-2B188819D09E}" created="2024-05-02T21:48:33.168">
    <pc:sldMkLst xmlns:pc="http://schemas.microsoft.com/office/powerpoint/2013/main/command">
      <pc:docMk/>
      <pc:sldMk cId="1775247958" sldId="295"/>
    </pc:sldMkLst>
    <p188:txBody>
      <a:bodyPr/>
      <a:lstStyle/>
      <a:p>
        <a:r>
          <a:rPr lang="tr-TR"/>
          <a:t>Bulunan en büyük 1-Tree Ağırlığı, optimal çözüme en yakın olan değeri verir.</a:t>
        </a:r>
      </a:p>
    </p188:txBody>
  </p188:cm>
</p188:cmLst>
</file>

<file path=ppt/comments/modernComment_134_7934065.xml><?xml version="1.0" encoding="utf-8"?>
<p188:cmLst xmlns:a="http://schemas.openxmlformats.org/drawingml/2006/main" xmlns:r="http://schemas.openxmlformats.org/officeDocument/2006/relationships" xmlns:p188="http://schemas.microsoft.com/office/powerpoint/2018/8/main">
  <p188:cm id="{4DEBEBE2-54AA-4FCF-AE38-F64EEF685543}" authorId="{1DD50554-A887-D06D-7947-9FA222C37972}" created="2024-05-04T15:51:40.343">
    <pc:sldMkLst xmlns:pc="http://schemas.microsoft.com/office/powerpoint/2013/main/command">
      <pc:docMk/>
      <pc:sldMk cId="127090789" sldId="308"/>
    </pc:sldMkLst>
    <p188:txBody>
      <a:bodyPr/>
      <a:lstStyle/>
      <a:p>
        <a:r>
          <a:rPr lang="tr-TR"/>
          <a:t>Graphı adam gibi yap, şehirlerle</a:t>
        </a:r>
      </a:p>
    </p188:txBody>
  </p188:cm>
</p188:cmLst>
</file>

<file path=ppt/comments/modernComment_13A_0.xml><?xml version="1.0" encoding="utf-8"?>
<p188:cmLst xmlns:a="http://schemas.openxmlformats.org/drawingml/2006/main" xmlns:r="http://schemas.openxmlformats.org/officeDocument/2006/relationships" xmlns:p188="http://schemas.microsoft.com/office/powerpoint/2018/8/main">
  <p188:cm id="{1BBB0829-FD70-4ABF-99DF-B9EC489E0D26}" authorId="{6E299553-10E0-147A-A811-2B188819D09E}" created="2024-05-03T13:57:03.668">
    <pc:sldMkLst xmlns:pc="http://schemas.microsoft.com/office/powerpoint/2013/main/command">
      <pc:docMk/>
      <pc:sldMk cId="0" sldId="267"/>
    </pc:sldMkLst>
    <p188:txBody>
      <a:bodyPr/>
      <a:lstStyle/>
      <a:p>
        <a:r>
          <a:rPr lang="tr-TR"/>
          <a:t>Bu sorunun çözümünde Gezgin Satıcı Problemi kavramıyla karşılaşıyoruz. GSP'yi daha iyi kavrayabilmek için öncelikle bazı temel bilgilerden bahsetmemiz gerek</a:t>
        </a:r>
      </a:p>
    </p188:txBody>
  </p188:cm>
  <p188:cm id="{CE0BA708-0205-4AF8-AC3A-46D8171DBE9D}" authorId="{6E299553-10E0-147A-A811-2B188819D09E}" created="2024-05-04T12:13:27.393">
    <pc:sldMkLst xmlns:pc="http://schemas.microsoft.com/office/powerpoint/2013/main/command">
      <pc:docMk/>
      <pc:sldMk cId="0" sldId="267"/>
    </pc:sldMkLst>
    <p188:txBody>
      <a:bodyPr/>
      <a:lstStyle/>
      <a:p>
        <a:r>
          <a:rPr lang="tr-TR"/>
          <a:t>4 farklı şehirde konferansa davet edilen bir konuşmacımız olsun. Konuşmacı -doğal olarak- bu şehirlere gitmek için en kısa rotayı tercih etmek istiyor. Peki konuşmacı bunun için hangi rotayı tercih etmeli? Bu soruyu cevaplandırmak için öncelikle bazı temel kavramlara bakmamız gerek.
</a:t>
        </a:r>
      </a:p>
    </p188:txBody>
  </p188:cm>
</p188:cmLst>
</file>

<file path=ppt/comments/modernComment_13B_FE63344C.xml><?xml version="1.0" encoding="utf-8"?>
<p188:cmLst xmlns:a="http://schemas.openxmlformats.org/drawingml/2006/main" xmlns:r="http://schemas.openxmlformats.org/officeDocument/2006/relationships" xmlns:p188="http://schemas.microsoft.com/office/powerpoint/2018/8/main">
  <p188:cm id="{69BF8F9E-EB7B-4CFB-A5D4-D9BD23F35AD6}" authorId="{6E299553-10E0-147A-A811-2B188819D09E}" created="2024-05-04T13:44:30.446">
    <pc:sldMkLst xmlns:pc="http://schemas.microsoft.com/office/powerpoint/2013/main/command">
      <pc:docMk/>
      <pc:sldMk cId="959657358" sldId="303"/>
    </pc:sldMkLst>
    <p188:txBody>
      <a:bodyPr/>
      <a:lstStyle/>
      <a:p>
        <a:r>
          <a:rPr lang="tr-TR"/>
          <a:t>Bu durumda şirketler Rota Optimizasyonu'nu kullanarak
Manuel planlama süreçleri yerine teslimatları araçlara otomatik olarak dağıtabilir,
Toplam teslimat maliyetini önemli oranda azaltabilir,
Teslimatların zamanında yapılmasını sağlayabilir, 
Araç kapasitesi, yük özellikleri, çalışma saatleri gibi nedenlerle ortaya çıkabilecek engellerin önüne geçebilir,
Dağıtımın yapılacağı zamana ait trafik bilgisi kullanılarak planlama yapabilir.</a:t>
        </a:r>
      </a:p>
    </p188:txBody>
  </p188:cm>
</p188:cmLst>
</file>

<file path=ppt/comments/modernComment_13C_D6FC07C1.xml><?xml version="1.0" encoding="utf-8"?>
<p188:cmLst xmlns:a="http://schemas.openxmlformats.org/drawingml/2006/main" xmlns:r="http://schemas.openxmlformats.org/officeDocument/2006/relationships" xmlns:p188="http://schemas.microsoft.com/office/powerpoint/2018/8/main">
  <p188:cm id="{1C52B4E7-CB7C-4B4D-8A9E-22DCEC831856}" authorId="{6E299553-10E0-147A-A811-2B188819D09E}" created="2024-05-03T15:00:10.989">
    <pc:sldMkLst xmlns:pc="http://schemas.microsoft.com/office/powerpoint/2013/main/command">
      <pc:docMk/>
      <pc:sldMk cId="1580394319" sldId="280"/>
    </pc:sldMkLst>
    <p188:txBody>
      <a:bodyPr/>
      <a:lstStyle/>
      <a:p>
        <a:r>
          <a:rPr lang="tr-TR"/>
          <a:t>GSP için, satıcının yapabileceği tüm olası turları denemeden çözüme ulaşmayı sağlayan algoritmalar üretilmiştir. Bu algoritmaların en iyisi için bile optimal çözümü hesaplama süresi şehir sayısı n ile üstel arttığı için şehir sayısının büyük olduğu problemleri optimal olarak çözmek zordur. Bu zorluktan dolayı GSP'ye yaklaşık çözüm bulan çeşitli sezgisel algoritmalar önerilmiştir. Bu sezgisel algoritmalar, kesin algoritmalardan farklı olarak polinominal biçimde artar ve düğüm sayısının fazla olduğ problemlerin çözümünde büyük oranda süre kazancı sağlar.</a:t>
        </a:r>
      </a:p>
    </p188:txBody>
  </p188:cm>
  <p188:cm id="{800E18D4-7089-413F-BB2B-8CBC344F712D}" authorId="{1DD50554-A887-D06D-7947-9FA222C37972}" created="2024-05-04T16:10:16.178">
    <pc:sldMkLst xmlns:pc="http://schemas.microsoft.com/office/powerpoint/2013/main/command">
      <pc:docMk/>
      <pc:sldMk cId="3606841281" sldId="316"/>
    </pc:sldMkLst>
    <p188:txBody>
      <a:bodyPr/>
      <a:lstStyle/>
      <a:p>
        <a:r>
          <a:rPr lang="tr-TR"/>
          <a:t>Tabu arama yerine random swap ekle</a:t>
        </a:r>
      </a:p>
    </p188:txBody>
  </p188:cm>
</p188:cmLst>
</file>

<file path=ppt/comments/modernComment_13F_9C23AE67.xml><?xml version="1.0" encoding="utf-8"?>
<p188:cmLst xmlns:a="http://schemas.openxmlformats.org/drawingml/2006/main" xmlns:r="http://schemas.openxmlformats.org/officeDocument/2006/relationships" xmlns:p188="http://schemas.microsoft.com/office/powerpoint/2018/8/main">
  <p188:cm id="{75471717-68D3-419A-97BD-A95659C5C9F8}" authorId="{6E299553-10E0-147A-A811-2B188819D09E}" created="2024-05-05T07:04:32.671">
    <ac:txMkLst xmlns:ac="http://schemas.microsoft.com/office/drawing/2013/main/command">
      <pc:docMk xmlns:pc="http://schemas.microsoft.com/office/powerpoint/2013/main/command"/>
      <pc:sldMk xmlns:pc="http://schemas.microsoft.com/office/powerpoint/2013/main/command" cId="2619584103" sldId="319"/>
      <ac:spMk id="2" creationId="{3CCE6D24-7115-E9B5-3A3F-F58F7EEB9068}"/>
      <ac:txMk cp="250" len="140">
        <ac:context len="391" hash="181093975"/>
      </ac:txMk>
    </ac:txMkLst>
    <p188:pos x="8090863" y="3272922"/>
    <p188:txBody>
      <a:bodyPr/>
      <a:lstStyle/>
      <a:p>
        <a:r>
          <a:rPr lang="tr-TR"/>
          <a:t>Son kısım sözel olabilir(olsa daha iyi olur)</a:t>
        </a:r>
      </a:p>
    </p188:txBody>
  </p188:cm>
</p188:cmLst>
</file>

<file path=ppt/comments/modernComment_140_A2CECD8.xml><?xml version="1.0" encoding="utf-8"?>
<p188:cmLst xmlns:a="http://schemas.openxmlformats.org/drawingml/2006/main" xmlns:r="http://schemas.openxmlformats.org/officeDocument/2006/relationships" xmlns:p188="http://schemas.microsoft.com/office/powerpoint/2018/8/main">
  <p188:cm id="{069BF61B-DEC9-4DFD-98EE-C3FE3FE70E0C}" authorId="{6E299553-10E0-147A-A811-2B188819D09E}" created="2024-05-05T06:59:58.615">
    <pc:sldMkLst xmlns:pc="http://schemas.microsoft.com/office/powerpoint/2013/main/command">
      <pc:docMk/>
      <pc:sldMk cId="2384899869" sldId="313"/>
    </pc:sldMkLst>
    <p188:txBody>
      <a:bodyPr/>
      <a:lstStyle/>
      <a:p>
        <a:r>
          <a:rPr lang="tr-TR"/>
          <a:t>Bulunan sezgisel algoritmalar ile ancak Yerel minimuma ulaşılır ve neredeyse hiçbir zaman optimal çözüm elde edilmez. Bu çözümleri optimale yakınsamak için Tur geliştiren sezgisel algoritmalara başvururuz. </a:t>
        </a:r>
      </a:p>
    </p188:txBody>
  </p188:cm>
</p188:cmLst>
</file>

<file path=ppt/comments/modernComment_143_6481B893.xml><?xml version="1.0" encoding="utf-8"?>
<p188:cmLst xmlns:a="http://schemas.openxmlformats.org/drawingml/2006/main" xmlns:r="http://schemas.openxmlformats.org/officeDocument/2006/relationships" xmlns:p188="http://schemas.microsoft.com/office/powerpoint/2018/8/main">
  <p188:cm id="{7D44D1C8-83C8-4554-9799-87AE2F9C67DD}" authorId="{6E299553-10E0-147A-A811-2B188819D09E}" created="2024-05-05T10:05:01.094">
    <pc:sldMkLst xmlns:pc="http://schemas.microsoft.com/office/powerpoint/2013/main/command">
      <pc:docMk/>
      <pc:sldMk cId="1686222995" sldId="322"/>
    </pc:sldMkLst>
    <p188:txBody>
      <a:bodyPr/>
      <a:lstStyle/>
      <a:p>
        <a:r>
          <a:rPr lang="tr-TR"/>
          <a:t>Kaynakça: (Goldberg, 
1989; Jang, 1997; Gonzalez ve Fernandez, 2000).</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082193-CB4A-8828-248E-203E19886690}"/>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r>
              <a:rPr lang="tr-TR"/>
              <a:t>sddsdasdasdasd</a:t>
            </a:r>
          </a:p>
        </p:txBody>
      </p:sp>
      <p:sp>
        <p:nvSpPr>
          <p:cNvPr id="3" name="Date Placeholder 2">
            <a:extLst>
              <a:ext uri="{FF2B5EF4-FFF2-40B4-BE49-F238E27FC236}">
                <a16:creationId xmlns:a16="http://schemas.microsoft.com/office/drawing/2014/main" id="{B4D922F9-D975-D4C6-869C-3CEF7A38D685}"/>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D45201D7-238A-406B-96D0-038809BA38C7}" type="datetimeFigureOut">
              <a:rPr lang="tr-TR" smtClean="0"/>
              <a:t>5.05.2024</a:t>
            </a:fld>
            <a:endParaRPr lang="tr-TR"/>
          </a:p>
        </p:txBody>
      </p:sp>
      <p:sp>
        <p:nvSpPr>
          <p:cNvPr id="4" name="Footer Placeholder 3">
            <a:extLst>
              <a:ext uri="{FF2B5EF4-FFF2-40B4-BE49-F238E27FC236}">
                <a16:creationId xmlns:a16="http://schemas.microsoft.com/office/drawing/2014/main" id="{E01B27F6-7258-B563-E03F-5BDA8983D9DC}"/>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a:extLst>
              <a:ext uri="{FF2B5EF4-FFF2-40B4-BE49-F238E27FC236}">
                <a16:creationId xmlns:a16="http://schemas.microsoft.com/office/drawing/2014/main" id="{E5FC6E44-A9E3-8A01-772F-468F697C4975}"/>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FC01075C-7A26-40CA-98FE-FDF4CE912961}" type="slidenum">
              <a:rPr lang="tr-TR" smtClean="0"/>
              <a:t>‹#›</a:t>
            </a:fld>
            <a:endParaRPr lang="tr-TR"/>
          </a:p>
        </p:txBody>
      </p:sp>
    </p:spTree>
    <p:extLst>
      <p:ext uri="{BB962C8B-B14F-4D97-AF65-F5344CB8AC3E}">
        <p14:creationId xmlns:p14="http://schemas.microsoft.com/office/powerpoint/2010/main" val="355641784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198282"/>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91045022"/>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699662005"/>
      </p:ext>
    </p:extLst>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5718251"/>
      </p:ext>
    </p:extLst>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68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0614267"/>
      </p:ext>
    </p:extLst>
  </p:cSld>
  <p:clrMapOvr>
    <a:masterClrMapping/>
  </p:clrMapOvr>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6139511"/>
      </p:ext>
    </p:extLst>
  </p:cSld>
  <p:clrMapOvr>
    <a:masterClrMapping/>
  </p:clrMapOvr>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5/5/2024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382740161"/>
      </p:ext>
    </p:extLst>
  </p:cSld>
  <p:clrMapOvr>
    <a:masterClrMapping/>
  </p:clrMapOvr>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8772109"/>
      </p:ext>
    </p:extLst>
  </p:cSld>
  <p:clrMapOvr>
    <a:masterClrMapping/>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2287231"/>
      </p:ext>
    </p:extLst>
  </p:cSld>
  <p:clrMapOvr>
    <a:masterClrMapping/>
  </p:clrMapOvr>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546558"/>
      </p:ext>
    </p:extLst>
  </p:cSld>
  <p:clrMapOvr>
    <a:masterClrMapping/>
  </p:clrMapOvr>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5/5/2024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249043656"/>
      </p:ext>
    </p:extLst>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2927563"/>
      </p:ext>
    </p:extLst>
  </p:cSld>
  <p:clrMapOvr>
    <a:masterClrMapping/>
  </p:clrMapOvr>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B61BEF0D-F0BB-DE4B-95CE-6DB70DBA9567}" type="datetimeFigureOut">
              <a:rPr lang="en-US" smtClean="0"/>
              <a:pPr/>
              <a:t>5/5/2024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698968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Lst>
  <p:hf sldNum="0" hdr="0" ftr="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12.xml"/><Relationship Id="rId5" Type="http://schemas.openxmlformats.org/officeDocument/2006/relationships/image" Target="../media/image160.png"/><Relationship Id="rId4" Type="http://schemas.openxmlformats.org/officeDocument/2006/relationships/image" Target="../media/image1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gif"/><Relationship Id="rId2" Type="http://schemas.microsoft.com/office/2018/10/relationships/comments" Target="../comments/modernComment_117_9E69F1D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7" Type="http://schemas.openxmlformats.org/officeDocument/2006/relationships/image" Target="../media/image25.png"/><Relationship Id="rId2" Type="http://schemas.microsoft.com/office/2018/10/relationships/comments" Target="../comments/modernComment_134_7934065.xml"/><Relationship Id="rId1" Type="http://schemas.openxmlformats.org/officeDocument/2006/relationships/slideLayout" Target="../slideLayouts/slideLayout12.xml"/><Relationship Id="rId6" Type="http://schemas.openxmlformats.org/officeDocument/2006/relationships/image" Target="../media/image240.png"/><Relationship Id="rId5" Type="http://schemas.openxmlformats.org/officeDocument/2006/relationships/image" Target="../media/image220.png"/><Relationship Id="rId4" Type="http://schemas.openxmlformats.org/officeDocument/2006/relationships/image" Target="../media/image2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0.png"/><Relationship Id="rId2" Type="http://schemas.microsoft.com/office/2018/10/relationships/comments" Target="../comments/modernComment_119_D0A72EB5.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microsoft.com/office/2018/10/relationships/comments" Target="../comments/modernComment_13A_0.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1C_60AF477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8/10/relationships/comments" Target="../comments/modernComment_12A_3A47E0E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12D_69D02256.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microsoft.com/office/2018/10/relationships/comments" Target="../comments/modernComment_13F_9C23AE6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8/10/relationships/comments" Target="../comments/modernComment_140_A2CECD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microsoft.com/office/2018/10/relationships/comments" Target="../comments/modernComment_143_6481B89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microsoft.com/office/2018/10/relationships/comments" Target="../comments/modernComment_115_FBD7F30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3B_FE63344C.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3C_D6FC07C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dirty="0"/>
          </a:p>
        </p:txBody>
      </p:sp>
      <p:sp>
        <p:nvSpPr>
          <p:cNvPr id="5" name="Text 1"/>
          <p:cNvSpPr/>
          <p:nvPr/>
        </p:nvSpPr>
        <p:spPr>
          <a:xfrm>
            <a:off x="6319599" y="2137410"/>
            <a:ext cx="7477601" cy="1916430"/>
          </a:xfrm>
          <a:prstGeom prst="rect">
            <a:avLst/>
          </a:prstGeom>
          <a:noFill/>
          <a:ln/>
        </p:spPr>
        <p:txBody>
          <a:bodyPr wrap="square" rtlCol="0" anchor="t"/>
          <a:lstStyle/>
          <a:p>
            <a:pPr marL="0" indent="0">
              <a:lnSpc>
                <a:spcPts val="7545"/>
              </a:lnSpc>
              <a:buNone/>
            </a:pPr>
            <a:r>
              <a:rPr lang="en-US" sz="6036" b="1" dirty="0">
                <a:solidFill>
                  <a:schemeClr val="tx1">
                    <a:lumMod val="75000"/>
                    <a:lumOff val="25000"/>
                  </a:schemeClr>
                </a:solidFill>
                <a:ea typeface="Instrument Sans" pitchFamily="34" charset="-122"/>
                <a:cs typeface="Instrument Sans" pitchFamily="34" charset="-120"/>
              </a:rPr>
              <a:t>Gezgin Satıcı Problemi (GSP)</a:t>
            </a:r>
            <a:endParaRPr lang="en-US" sz="6036" dirty="0">
              <a:solidFill>
                <a:schemeClr val="tx1">
                  <a:lumMod val="75000"/>
                  <a:lumOff val="25000"/>
                </a:schemeClr>
              </a:solidFill>
            </a:endParaRPr>
          </a:p>
        </p:txBody>
      </p:sp>
      <p:sp>
        <p:nvSpPr>
          <p:cNvPr id="6" name="Text 2"/>
          <p:cNvSpPr/>
          <p:nvPr/>
        </p:nvSpPr>
        <p:spPr>
          <a:xfrm>
            <a:off x="10689772" y="6532276"/>
            <a:ext cx="3107428" cy="1066205"/>
          </a:xfrm>
          <a:prstGeom prst="rect">
            <a:avLst/>
          </a:prstGeom>
          <a:noFill/>
          <a:ln/>
        </p:spPr>
        <p:txBody>
          <a:bodyPr wrap="square" rtlCol="0" anchor="t"/>
          <a:lstStyle/>
          <a:p>
            <a:pPr marL="0" indent="0" algn="r">
              <a:lnSpc>
                <a:spcPts val="2799"/>
              </a:lnSpc>
              <a:buNone/>
            </a:pPr>
            <a:r>
              <a:rPr lang="tr-TR" sz="2000" dirty="0"/>
              <a:t>İhsan Burak Baygün</a:t>
            </a:r>
          </a:p>
          <a:p>
            <a:pPr marL="0" indent="0" algn="r">
              <a:lnSpc>
                <a:spcPts val="2799"/>
              </a:lnSpc>
              <a:buNone/>
            </a:pPr>
            <a:r>
              <a:rPr lang="tr-TR" sz="2000" dirty="0"/>
              <a:t>Mert Kutlu</a:t>
            </a:r>
          </a:p>
          <a:p>
            <a:pPr marL="0" indent="0" algn="r">
              <a:lnSpc>
                <a:spcPts val="2799"/>
              </a:lnSpc>
              <a:buNone/>
            </a:pPr>
            <a:r>
              <a:rPr lang="tr-TR" sz="2000" dirty="0"/>
              <a:t>Yasin Çandır</a:t>
            </a:r>
            <a:endParaRPr lang="en-US" sz="2000" dirty="0"/>
          </a:p>
        </p:txBody>
      </p:sp>
      <p:sp>
        <p:nvSpPr>
          <p:cNvPr id="7" name="Shape 3"/>
          <p:cNvSpPr/>
          <p:nvPr/>
        </p:nvSpPr>
        <p:spPr>
          <a:xfrm>
            <a:off x="6319599" y="5719882"/>
            <a:ext cx="355402" cy="355402"/>
          </a:xfrm>
          <a:prstGeom prst="roundRect">
            <a:avLst>
              <a:gd name="adj" fmla="val 25726039"/>
            </a:avLst>
          </a:prstGeom>
          <a:noFill/>
          <a:ln w="7620">
            <a:solidFill>
              <a:srgbClr val="FFFFFF"/>
            </a:solidFill>
            <a:prstDash val="solid"/>
          </a:ln>
        </p:spPr>
        <p:txBody>
          <a:bodyPr/>
          <a:lstStyle/>
          <a:p>
            <a:endParaRPr lang="tr-TR"/>
          </a:p>
        </p:txBody>
      </p:sp>
      <p:pic>
        <p:nvPicPr>
          <p:cNvPr id="9" name="Picture 8" descr="A group of people standing in front of a green curtain&#10;&#10;Description automatically generated">
            <a:extLst>
              <a:ext uri="{FF2B5EF4-FFF2-40B4-BE49-F238E27FC236}">
                <a16:creationId xmlns:a16="http://schemas.microsoft.com/office/drawing/2014/main" id="{0873D928-F04B-9A81-00B1-7D20AB72E573}"/>
              </a:ext>
            </a:extLst>
          </p:cNvPr>
          <p:cNvPicPr>
            <a:picLocks noChangeAspect="1"/>
          </p:cNvPicPr>
          <p:nvPr/>
        </p:nvPicPr>
        <p:blipFill rotWithShape="1">
          <a:blip r:embed="rId4"/>
          <a:srcRect l="18587" t="-741" r="43913" b="741"/>
          <a:stretch/>
        </p:blipFill>
        <p:spPr>
          <a:xfrm>
            <a:off x="0" y="-75885"/>
            <a:ext cx="5486399" cy="83054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CEA296-EBEE-5E78-2076-B582F96EEDB3}"/>
              </a:ext>
            </a:extLst>
          </p:cNvPr>
          <p:cNvSpPr txBox="1"/>
          <p:nvPr/>
        </p:nvSpPr>
        <p:spPr>
          <a:xfrm>
            <a:off x="332118" y="2691550"/>
            <a:ext cx="5731331" cy="2154436"/>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2200" b="0" i="0" u="none" strike="noStrike" kern="1200" cap="none" spc="0" normalizeH="0" baseline="0" noProof="0" dirty="0">
                <a:ln>
                  <a:noFill/>
                </a:ln>
                <a:solidFill>
                  <a:prstClr val="black"/>
                </a:solidFill>
                <a:effectLst/>
                <a:uLnTx/>
                <a:uFillTx/>
                <a:latin typeface="Calibri" panose="020F0502020204030204"/>
                <a:ea typeface="+mn-ea"/>
                <a:cs typeface="+mn-cs"/>
              </a:rPr>
              <a:t>P: Bütün problemler </a:t>
            </a:r>
            <a:r>
              <a:rPr kumimoji="0" lang="tr-TR" sz="2200" b="0" i="0" u="none" strike="noStrike" kern="1200" cap="none" spc="0" normalizeH="0" baseline="0" noProof="0" dirty="0" err="1">
                <a:ln>
                  <a:noFill/>
                </a:ln>
                <a:solidFill>
                  <a:prstClr val="black"/>
                </a:solidFill>
                <a:effectLst/>
                <a:uLnTx/>
                <a:uFillTx/>
                <a:latin typeface="Calibri" panose="020F0502020204030204"/>
                <a:ea typeface="+mn-ea"/>
                <a:cs typeface="+mn-cs"/>
              </a:rPr>
              <a:t>polinomiyal</a:t>
            </a:r>
            <a:r>
              <a:rPr kumimoji="0" lang="tr-TR" sz="2200" b="0" i="0" u="none" strike="noStrike" kern="1200" cap="none" spc="0" normalizeH="0" baseline="0" noProof="0" dirty="0">
                <a:ln>
                  <a:noFill/>
                </a:ln>
                <a:solidFill>
                  <a:prstClr val="black"/>
                </a:solidFill>
                <a:effectLst/>
                <a:uLnTx/>
                <a:uFillTx/>
                <a:latin typeface="Calibri" panose="020F0502020204030204"/>
                <a:ea typeface="+mn-ea"/>
                <a:cs typeface="+mn-cs"/>
              </a:rPr>
              <a:t> zamanda deterministik olarak çözülebilir.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tr-TR"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2200" b="0" i="0" u="none" strike="noStrike" kern="1200" cap="none" spc="0" normalizeH="0" baseline="0" noProof="0" dirty="0">
                <a:ln>
                  <a:noFill/>
                </a:ln>
                <a:solidFill>
                  <a:prstClr val="black"/>
                </a:solidFill>
                <a:effectLst/>
                <a:uLnTx/>
                <a:uFillTx/>
                <a:latin typeface="Calibri" panose="020F0502020204030204"/>
                <a:ea typeface="+mn-ea"/>
                <a:cs typeface="+mn-cs"/>
              </a:rPr>
              <a:t>NP: Bütün problemlerin çözümleri polinom zamanda doğrulanabilir.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diagram of a business diagram&#10;&#10;Description automatically generated with medium confidence">
            <a:extLst>
              <a:ext uri="{FF2B5EF4-FFF2-40B4-BE49-F238E27FC236}">
                <a16:creationId xmlns:a16="http://schemas.microsoft.com/office/drawing/2014/main" id="{9C9ECD27-6838-7BF7-DA43-BAC118E0DA16}"/>
              </a:ext>
            </a:extLst>
          </p:cNvPr>
          <p:cNvPicPr>
            <a:picLocks noChangeAspect="1"/>
          </p:cNvPicPr>
          <p:nvPr/>
        </p:nvPicPr>
        <p:blipFill rotWithShape="1">
          <a:blip r:embed="rId2"/>
          <a:srcRect r="5876"/>
          <a:stretch/>
        </p:blipFill>
        <p:spPr>
          <a:xfrm>
            <a:off x="8990145" y="1488201"/>
            <a:ext cx="5308137" cy="4312247"/>
          </a:xfrm>
          <a:prstGeom prst="rect">
            <a:avLst/>
          </a:prstGeom>
        </p:spPr>
      </p:pic>
      <p:sp>
        <p:nvSpPr>
          <p:cNvPr id="6" name="TextBox 5">
            <a:extLst>
              <a:ext uri="{FF2B5EF4-FFF2-40B4-BE49-F238E27FC236}">
                <a16:creationId xmlns:a16="http://schemas.microsoft.com/office/drawing/2014/main" id="{2FB1EB1F-E102-11A3-481E-FA3965DD28E6}"/>
              </a:ext>
            </a:extLst>
          </p:cNvPr>
          <p:cNvSpPr txBox="1"/>
          <p:nvPr/>
        </p:nvSpPr>
        <p:spPr>
          <a:xfrm>
            <a:off x="428369" y="5948285"/>
            <a:ext cx="13966166" cy="249299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2200" b="0" i="0" u="none" strike="noStrike" kern="1200" cap="none" spc="0" normalizeH="0" baseline="0" noProof="0" dirty="0">
                <a:ln>
                  <a:noFill/>
                </a:ln>
                <a:solidFill>
                  <a:prstClr val="black"/>
                </a:solidFill>
                <a:effectLst/>
                <a:uLnTx/>
                <a:uFillTx/>
                <a:latin typeface="Calibri" panose="020F0502020204030204"/>
                <a:ea typeface="+mn-ea"/>
                <a:cs typeface="+mn-cs"/>
              </a:rPr>
              <a:t>NP-Tam: Çözümleri görece daha ‘’zor’’ problemlerdir. Bu problemlerden  bir tanesinin bile çözümünün polinom zamanda gerçekleştirilebileceği kanıtlanırsa diğer bütün NP problemlerin polinom zamanda çözülebileceği kanıtlanmış olur. Bu durumda P=NP durumu sağlanmış olur. Henüz P=NP eşitliği sağlanıp sağlanmadığı kanıtlanamamıştır.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tr-TR"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2200" b="0" i="0" u="none" strike="noStrike" kern="1200" cap="none" spc="0" normalizeH="0" baseline="0" noProof="0" dirty="0">
                <a:ln>
                  <a:noFill/>
                </a:ln>
                <a:solidFill>
                  <a:prstClr val="black"/>
                </a:solidFill>
                <a:effectLst/>
                <a:uLnTx/>
                <a:uFillTx/>
                <a:latin typeface="Calibri" panose="020F0502020204030204"/>
                <a:ea typeface="+mn-ea"/>
                <a:cs typeface="+mn-cs"/>
              </a:rPr>
              <a:t>NP-Zor: En az </a:t>
            </a:r>
            <a:r>
              <a:rPr kumimoji="0" lang="tr-TR" sz="2200" b="0" i="0" u="none" strike="noStrike" kern="1200" cap="none" spc="0" normalizeH="0" baseline="0" noProof="0" dirty="0" err="1">
                <a:ln>
                  <a:noFill/>
                </a:ln>
                <a:solidFill>
                  <a:prstClr val="black"/>
                </a:solidFill>
                <a:effectLst/>
                <a:uLnTx/>
                <a:uFillTx/>
                <a:latin typeface="Calibri" panose="020F0502020204030204"/>
                <a:ea typeface="+mn-ea"/>
                <a:cs typeface="+mn-cs"/>
              </a:rPr>
              <a:t>NP’deki</a:t>
            </a:r>
            <a:r>
              <a:rPr kumimoji="0" lang="tr-TR" sz="2200" b="0" i="0" u="none" strike="noStrike" kern="1200" cap="none" spc="0" normalizeH="0" baseline="0" noProof="0" dirty="0">
                <a:ln>
                  <a:noFill/>
                </a:ln>
                <a:solidFill>
                  <a:prstClr val="black"/>
                </a:solidFill>
                <a:effectLst/>
                <a:uLnTx/>
                <a:uFillTx/>
                <a:latin typeface="Calibri" panose="020F0502020204030204"/>
                <a:ea typeface="+mn-ea"/>
                <a:cs typeface="+mn-cs"/>
              </a:rPr>
              <a:t> problemler kadar zor problemlerdir. NP kümesinin elemanı olmak zorunda değiller, çözülemez bile olabilirler.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F40C1A1-34C2-6C26-B6D9-E91C43737E53}"/>
              </a:ext>
            </a:extLst>
          </p:cNvPr>
          <p:cNvSpPr txBox="1"/>
          <p:nvPr/>
        </p:nvSpPr>
        <p:spPr>
          <a:xfrm>
            <a:off x="96252" y="140036"/>
            <a:ext cx="14630400"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tr-TR" sz="3600" b="0" i="0" u="none" strike="noStrike" kern="1200" cap="none" spc="0" normalizeH="0" baseline="0" noProof="0" dirty="0" err="1">
                <a:ln>
                  <a:noFill/>
                </a:ln>
                <a:solidFill>
                  <a:prstClr val="black"/>
                </a:solidFill>
                <a:effectLst/>
                <a:uLnTx/>
                <a:uFillTx/>
                <a:latin typeface="Calibri Light" panose="020F0302020204030204"/>
                <a:ea typeface="+mn-ea"/>
                <a:cs typeface="+mn-cs"/>
              </a:rPr>
              <a:t>Berimsel</a:t>
            </a:r>
            <a:r>
              <a:rPr kumimoji="0" lang="tr-TR" sz="3600" b="0" i="0" u="none" strike="noStrike" kern="1200" cap="none" spc="0" normalizeH="0" baseline="0" noProof="0" dirty="0">
                <a:ln>
                  <a:noFill/>
                </a:ln>
                <a:solidFill>
                  <a:prstClr val="black"/>
                </a:solidFill>
                <a:effectLst/>
                <a:uLnTx/>
                <a:uFillTx/>
                <a:latin typeface="Calibri Light" panose="020F0302020204030204"/>
                <a:ea typeface="+mn-ea"/>
                <a:cs typeface="+mn-cs"/>
              </a:rPr>
              <a:t> Karmaşıklık Kuramında (</a:t>
            </a:r>
            <a:r>
              <a:rPr kumimoji="0" lang="tr-TR" sz="3600" b="0" i="0" u="none" strike="noStrike" kern="1200" cap="none" spc="0" normalizeH="0" baseline="0" noProof="0" dirty="0" err="1">
                <a:ln>
                  <a:noFill/>
                </a:ln>
                <a:solidFill>
                  <a:prstClr val="black"/>
                </a:solidFill>
                <a:effectLst/>
                <a:uLnTx/>
                <a:uFillTx/>
                <a:latin typeface="Calibri Light" panose="020F0302020204030204"/>
                <a:ea typeface="+mn-ea"/>
                <a:cs typeface="+mn-cs"/>
              </a:rPr>
              <a:t>Computational</a:t>
            </a:r>
            <a:r>
              <a:rPr kumimoji="0" lang="tr-TR" sz="3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tr-TR" sz="3600" b="0" i="0" u="none" strike="noStrike" kern="1200" cap="none" spc="0" normalizeH="0" baseline="0" noProof="0" dirty="0" err="1">
                <a:ln>
                  <a:noFill/>
                </a:ln>
                <a:solidFill>
                  <a:prstClr val="black"/>
                </a:solidFill>
                <a:effectLst/>
                <a:uLnTx/>
                <a:uFillTx/>
                <a:latin typeface="Calibri Light" panose="020F0302020204030204"/>
                <a:ea typeface="+mn-ea"/>
                <a:cs typeface="+mn-cs"/>
              </a:rPr>
              <a:t>Complexity</a:t>
            </a:r>
            <a:r>
              <a:rPr kumimoji="0" lang="tr-TR" sz="3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tr-TR" sz="3600" b="0" i="0" u="none" strike="noStrike" kern="1200" cap="none" spc="0" normalizeH="0" baseline="0" noProof="0" dirty="0" err="1">
                <a:ln>
                  <a:noFill/>
                </a:ln>
                <a:solidFill>
                  <a:prstClr val="black"/>
                </a:solidFill>
                <a:effectLst/>
                <a:uLnTx/>
                <a:uFillTx/>
                <a:latin typeface="Calibri Light" panose="020F0302020204030204"/>
                <a:ea typeface="+mn-ea"/>
                <a:cs typeface="+mn-cs"/>
              </a:rPr>
              <a:t>Theory</a:t>
            </a:r>
            <a:r>
              <a:rPr kumimoji="0" lang="tr-TR" sz="3600" b="0" i="0" u="none" strike="noStrike" kern="1200" cap="none" spc="0" normalizeH="0" baseline="0" noProof="0" dirty="0">
                <a:ln>
                  <a:noFill/>
                </a:ln>
                <a:solidFill>
                  <a:prstClr val="black"/>
                </a:solidFill>
                <a:effectLst/>
                <a:uLnTx/>
                <a:uFillTx/>
                <a:latin typeface="Calibri Light" panose="020F0302020204030204"/>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tr-TR" sz="3600" b="0" i="0" u="none" strike="noStrike" kern="1200" cap="none" spc="0" normalizeH="0" baseline="0" noProof="0" dirty="0">
                <a:ln>
                  <a:noFill/>
                </a:ln>
                <a:solidFill>
                  <a:prstClr val="black"/>
                </a:solidFill>
                <a:effectLst/>
                <a:uLnTx/>
                <a:uFillTx/>
                <a:latin typeface="Calibri Light" panose="020F0302020204030204"/>
                <a:ea typeface="+mn-ea"/>
                <a:cs typeface="+mn-cs"/>
              </a:rPr>
              <a:t>P, NP, NP-Tam ve NP-Zor Kavramları</a:t>
            </a:r>
          </a:p>
        </p:txBody>
      </p:sp>
    </p:spTree>
    <p:extLst>
      <p:ext uri="{BB962C8B-B14F-4D97-AF65-F5344CB8AC3E}">
        <p14:creationId xmlns:p14="http://schemas.microsoft.com/office/powerpoint/2010/main" val="2757469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D8229938-C86B-A22D-9872-D557553E6D87}"/>
              </a:ext>
            </a:extLst>
          </p:cNvPr>
          <p:cNvGraphicFramePr>
            <a:graphicFrameLocks noGrp="1"/>
          </p:cNvGraphicFramePr>
          <p:nvPr/>
        </p:nvGraphicFramePr>
        <p:xfrm>
          <a:off x="337513" y="2705490"/>
          <a:ext cx="6977688" cy="2199090"/>
        </p:xfrm>
        <a:graphic>
          <a:graphicData uri="http://schemas.openxmlformats.org/drawingml/2006/table">
            <a:tbl>
              <a:tblPr firstRow="1" bandRow="1">
                <a:tableStyleId>{5C22544A-7EE6-4342-B048-85BDC9FD1C3A}</a:tableStyleId>
              </a:tblPr>
              <a:tblGrid>
                <a:gridCol w="2325896">
                  <a:extLst>
                    <a:ext uri="{9D8B030D-6E8A-4147-A177-3AD203B41FA5}">
                      <a16:colId xmlns:a16="http://schemas.microsoft.com/office/drawing/2014/main" val="1428850057"/>
                    </a:ext>
                  </a:extLst>
                </a:gridCol>
                <a:gridCol w="2325896">
                  <a:extLst>
                    <a:ext uri="{9D8B030D-6E8A-4147-A177-3AD203B41FA5}">
                      <a16:colId xmlns:a16="http://schemas.microsoft.com/office/drawing/2014/main" val="3074578021"/>
                    </a:ext>
                  </a:extLst>
                </a:gridCol>
                <a:gridCol w="2325896">
                  <a:extLst>
                    <a:ext uri="{9D8B030D-6E8A-4147-A177-3AD203B41FA5}">
                      <a16:colId xmlns:a16="http://schemas.microsoft.com/office/drawing/2014/main" val="2499866037"/>
                    </a:ext>
                  </a:extLst>
                </a:gridCol>
              </a:tblGrid>
              <a:tr h="555474">
                <a:tc>
                  <a:txBody>
                    <a:bodyPr/>
                    <a:lstStyle/>
                    <a:p>
                      <a:endParaRPr lang="tr-TR" dirty="0"/>
                    </a:p>
                  </a:txBody>
                  <a:tcPr/>
                </a:tc>
                <a:tc>
                  <a:txBody>
                    <a:bodyPr/>
                    <a:lstStyle/>
                    <a:p>
                      <a:pPr algn="ctr"/>
                      <a:r>
                        <a:rPr lang="tr-TR" dirty="0"/>
                        <a:t>P</a:t>
                      </a:r>
                    </a:p>
                  </a:txBody>
                  <a:tcPr/>
                </a:tc>
                <a:tc>
                  <a:txBody>
                    <a:bodyPr/>
                    <a:lstStyle/>
                    <a:p>
                      <a:pPr algn="ctr"/>
                      <a:r>
                        <a:rPr lang="tr-TR" dirty="0"/>
                        <a:t>NP</a:t>
                      </a:r>
                    </a:p>
                  </a:txBody>
                  <a:tcPr/>
                </a:tc>
                <a:extLst>
                  <a:ext uri="{0D108BD9-81ED-4DB2-BD59-A6C34878D82A}">
                    <a16:rowId xmlns:a16="http://schemas.microsoft.com/office/drawing/2014/main" val="1565452305"/>
                  </a:ext>
                </a:extLst>
              </a:tr>
              <a:tr h="653424">
                <a:tc>
                  <a:txBody>
                    <a:bodyPr/>
                    <a:lstStyle/>
                    <a:p>
                      <a:r>
                        <a:rPr lang="tr-TR" dirty="0"/>
                        <a:t>Çözmesi Kolay</a:t>
                      </a:r>
                    </a:p>
                  </a:txBody>
                  <a:tcPr/>
                </a:tc>
                <a:tc>
                  <a:txBody>
                    <a:bodyPr/>
                    <a:lstStyle/>
                    <a:p>
                      <a:endParaRPr lang="tr-TR" dirty="0"/>
                    </a:p>
                  </a:txBody>
                  <a:tcPr/>
                </a:tc>
                <a:tc>
                  <a:txBody>
                    <a:bodyPr/>
                    <a:lstStyle/>
                    <a:p>
                      <a:endParaRPr lang="tr-TR" dirty="0"/>
                    </a:p>
                  </a:txBody>
                  <a:tcPr/>
                </a:tc>
                <a:extLst>
                  <a:ext uri="{0D108BD9-81ED-4DB2-BD59-A6C34878D82A}">
                    <a16:rowId xmlns:a16="http://schemas.microsoft.com/office/drawing/2014/main" val="1793444966"/>
                  </a:ext>
                </a:extLst>
              </a:tr>
              <a:tr h="990192">
                <a:tc>
                  <a:txBody>
                    <a:bodyPr/>
                    <a:lstStyle/>
                    <a:p>
                      <a:r>
                        <a:rPr lang="tr-TR" dirty="0"/>
                        <a:t>Doğrulaması Kolay</a:t>
                      </a:r>
                    </a:p>
                  </a:txBody>
                  <a:tcPr/>
                </a:tc>
                <a:tc>
                  <a:txBody>
                    <a:bodyPr/>
                    <a:lstStyle/>
                    <a:p>
                      <a:endParaRPr lang="tr-TR" dirty="0"/>
                    </a:p>
                  </a:txBody>
                  <a:tcPr/>
                </a:tc>
                <a:tc>
                  <a:txBody>
                    <a:bodyPr/>
                    <a:lstStyle/>
                    <a:p>
                      <a:endParaRPr lang="tr-TR" dirty="0"/>
                    </a:p>
                  </a:txBody>
                  <a:tcPr/>
                </a:tc>
                <a:extLst>
                  <a:ext uri="{0D108BD9-81ED-4DB2-BD59-A6C34878D82A}">
                    <a16:rowId xmlns:a16="http://schemas.microsoft.com/office/drawing/2014/main" val="2207248315"/>
                  </a:ext>
                </a:extLst>
              </a:tr>
            </a:tbl>
          </a:graphicData>
        </a:graphic>
      </p:graphicFrame>
      <p:pic>
        <p:nvPicPr>
          <p:cNvPr id="21" name="Graphic 20" descr="Question mark with solid fill">
            <a:extLst>
              <a:ext uri="{FF2B5EF4-FFF2-40B4-BE49-F238E27FC236}">
                <a16:creationId xmlns:a16="http://schemas.microsoft.com/office/drawing/2014/main" id="{98BFF0BD-92C1-F5D5-9102-83DD6CB873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4350" y="3235245"/>
            <a:ext cx="685572" cy="685572"/>
          </a:xfrm>
          <a:prstGeom prst="rect">
            <a:avLst/>
          </a:prstGeom>
        </p:spPr>
      </p:pic>
      <p:pic>
        <p:nvPicPr>
          <p:cNvPr id="25" name="Graphic 24" descr="Checkmark with solid fill">
            <a:extLst>
              <a:ext uri="{FF2B5EF4-FFF2-40B4-BE49-F238E27FC236}">
                <a16:creationId xmlns:a16="http://schemas.microsoft.com/office/drawing/2014/main" id="{F836464B-AB21-89A2-12ED-83A0CCB1E5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0456" y="3962252"/>
            <a:ext cx="768442" cy="768442"/>
          </a:xfrm>
          <a:prstGeom prst="rect">
            <a:avLst/>
          </a:prstGeom>
        </p:spPr>
      </p:pic>
      <p:sp>
        <p:nvSpPr>
          <p:cNvPr id="33" name="Oval 32">
            <a:extLst>
              <a:ext uri="{FF2B5EF4-FFF2-40B4-BE49-F238E27FC236}">
                <a16:creationId xmlns:a16="http://schemas.microsoft.com/office/drawing/2014/main" id="{11107F83-881C-6069-F78D-122990488E3B}"/>
              </a:ext>
            </a:extLst>
          </p:cNvPr>
          <p:cNvSpPr/>
          <p:nvPr/>
        </p:nvSpPr>
        <p:spPr>
          <a:xfrm>
            <a:off x="8042265" y="1877851"/>
            <a:ext cx="6499438" cy="6111621"/>
          </a:xfrm>
          <a:prstGeom prst="ellipse">
            <a:avLst/>
          </a:prstGeom>
          <a:solidFill>
            <a:srgbClr val="F3AA79">
              <a:alpha val="50196"/>
            </a:srgbClr>
          </a:solid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BCDA655D-BF4A-17B8-1790-CDD5CCC08C69}"/>
              </a:ext>
            </a:extLst>
          </p:cNvPr>
          <p:cNvSpPr/>
          <p:nvPr/>
        </p:nvSpPr>
        <p:spPr>
          <a:xfrm>
            <a:off x="9535079" y="4580626"/>
            <a:ext cx="3712462" cy="3096883"/>
          </a:xfrm>
          <a:prstGeom prst="ellipse">
            <a:avLst/>
          </a:prstGeom>
          <a:solidFill>
            <a:srgbClr val="82A1D8">
              <a:alpha val="50196"/>
            </a:srgbClr>
          </a:solidFill>
          <a:ln w="762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E3917A8C-80BB-A3F6-07B2-E98621EA0831}"/>
              </a:ext>
            </a:extLst>
          </p:cNvPr>
          <p:cNvSpPr txBox="1"/>
          <p:nvPr/>
        </p:nvSpPr>
        <p:spPr>
          <a:xfrm>
            <a:off x="10173025" y="4961621"/>
            <a:ext cx="2771597" cy="3016210"/>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2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Matris Çarpımı</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2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2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İki Sayının </a:t>
            </a:r>
            <a:r>
              <a:rPr kumimoji="0" lang="tr-TR" sz="2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Ebob</a:t>
            </a:r>
            <a:endParaRPr kumimoji="0" lang="tr-TR" sz="2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tr-TR" sz="2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2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Sıralı Dizede Medyan Bulmak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2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2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77BB7D05-E787-8310-2B6F-6DBAAB1F6692}"/>
              </a:ext>
            </a:extLst>
          </p:cNvPr>
          <p:cNvSpPr txBox="1"/>
          <p:nvPr/>
        </p:nvSpPr>
        <p:spPr>
          <a:xfrm>
            <a:off x="8536437" y="1877851"/>
            <a:ext cx="899067"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ED7D31"/>
                </a:solidFill>
                <a:effectLst/>
                <a:uLnTx/>
                <a:uFillTx/>
                <a:latin typeface="Calibri" panose="020F0502020204030204"/>
                <a:ea typeface="+mn-ea"/>
                <a:cs typeface="+mn-cs"/>
              </a:rPr>
              <a:t>NP</a:t>
            </a:r>
          </a:p>
        </p:txBody>
      </p:sp>
      <p:sp>
        <p:nvSpPr>
          <p:cNvPr id="37" name="TextBox 36">
            <a:extLst>
              <a:ext uri="{FF2B5EF4-FFF2-40B4-BE49-F238E27FC236}">
                <a16:creationId xmlns:a16="http://schemas.microsoft.com/office/drawing/2014/main" id="{400D1150-8FAE-3671-D64A-98D6DF890BA1}"/>
              </a:ext>
            </a:extLst>
          </p:cNvPr>
          <p:cNvSpPr txBox="1"/>
          <p:nvPr/>
        </p:nvSpPr>
        <p:spPr>
          <a:xfrm>
            <a:off x="9639345" y="2935932"/>
            <a:ext cx="3764034" cy="1569660"/>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rPr>
              <a:t>Sırt Çantası Problemi</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rPr>
              <a:t>Gezgin Satıcı Problemi</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rPr>
              <a:t>Asal Çarpanlara Ayırma</a:t>
            </a:r>
          </a:p>
        </p:txBody>
      </p:sp>
      <p:sp>
        <p:nvSpPr>
          <p:cNvPr id="39" name="TextBox 38">
            <a:extLst>
              <a:ext uri="{FF2B5EF4-FFF2-40B4-BE49-F238E27FC236}">
                <a16:creationId xmlns:a16="http://schemas.microsoft.com/office/drawing/2014/main" id="{0CC41BF3-96E5-DBE4-0F17-B6CF9BF931EB}"/>
              </a:ext>
            </a:extLst>
          </p:cNvPr>
          <p:cNvSpPr txBox="1"/>
          <p:nvPr/>
        </p:nvSpPr>
        <p:spPr>
          <a:xfrm>
            <a:off x="9535078" y="4730694"/>
            <a:ext cx="588244" cy="98488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4472C4"/>
                </a:solidFill>
                <a:effectLst/>
                <a:uLnTx/>
                <a:uFillTx/>
                <a:latin typeface="Calibri" panose="020F0502020204030204"/>
                <a:ea typeface="+mn-ea"/>
                <a:cs typeface="+mn-cs"/>
              </a:rPr>
              <a:t>P</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0" name="Graphic 39" descr="Checkmark with solid fill">
            <a:extLst>
              <a:ext uri="{FF2B5EF4-FFF2-40B4-BE49-F238E27FC236}">
                <a16:creationId xmlns:a16="http://schemas.microsoft.com/office/drawing/2014/main" id="{A23CFB4A-0662-FA73-803B-9951DEF94A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4350" y="3980048"/>
            <a:ext cx="768442" cy="768442"/>
          </a:xfrm>
          <a:prstGeom prst="rect">
            <a:avLst/>
          </a:prstGeom>
        </p:spPr>
      </p:pic>
      <p:pic>
        <p:nvPicPr>
          <p:cNvPr id="43" name="Graphic 42" descr="Checkmark with solid fill">
            <a:extLst>
              <a:ext uri="{FF2B5EF4-FFF2-40B4-BE49-F238E27FC236}">
                <a16:creationId xmlns:a16="http://schemas.microsoft.com/office/drawing/2014/main" id="{673B5CDF-F023-DC6F-03EC-7E49D00CBB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0456" y="3193810"/>
            <a:ext cx="768442" cy="768442"/>
          </a:xfrm>
          <a:prstGeom prst="rect">
            <a:avLst/>
          </a:prstGeom>
        </p:spPr>
      </p:pic>
      <p:sp>
        <p:nvSpPr>
          <p:cNvPr id="3" name="Oval 2">
            <a:extLst>
              <a:ext uri="{FF2B5EF4-FFF2-40B4-BE49-F238E27FC236}">
                <a16:creationId xmlns:a16="http://schemas.microsoft.com/office/drawing/2014/main" id="{C1231F96-1B64-3BE3-5EDE-5B4BA642A471}"/>
              </a:ext>
            </a:extLst>
          </p:cNvPr>
          <p:cNvSpPr/>
          <p:nvPr/>
        </p:nvSpPr>
        <p:spPr>
          <a:xfrm>
            <a:off x="9435506" y="2659641"/>
            <a:ext cx="3944157" cy="1345381"/>
          </a:xfrm>
          <a:prstGeom prst="ellipse">
            <a:avLst/>
          </a:prstGeom>
          <a:solidFill>
            <a:schemeClr val="accent6">
              <a:alpha val="50000"/>
            </a:schemeClr>
          </a:solidFill>
          <a:ln w="76200">
            <a:solidFill>
              <a:schemeClr val="accent6">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4241746-A8D5-2442-942B-CA4F9694F4EE}"/>
              </a:ext>
            </a:extLst>
          </p:cNvPr>
          <p:cNvSpPr txBox="1"/>
          <p:nvPr/>
        </p:nvSpPr>
        <p:spPr>
          <a:xfrm>
            <a:off x="10526765" y="2052937"/>
            <a:ext cx="1761637" cy="6924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3900" b="1" i="0" u="none" strike="noStrike" kern="1200" cap="none" spc="0" normalizeH="0" baseline="0" noProof="0" dirty="0">
                <a:ln>
                  <a:noFill/>
                </a:ln>
                <a:solidFill>
                  <a:srgbClr val="385723"/>
                </a:solidFill>
                <a:effectLst/>
                <a:uLnTx/>
                <a:uFillTx/>
                <a:latin typeface="Calibri" panose="020F0502020204030204"/>
                <a:ea typeface="+mn-ea"/>
                <a:cs typeface="+mn-cs"/>
              </a:rPr>
              <a:t>NP-tam</a:t>
            </a:r>
          </a:p>
        </p:txBody>
      </p:sp>
    </p:spTree>
    <p:extLst>
      <p:ext uri="{BB962C8B-B14F-4D97-AF65-F5344CB8AC3E}">
        <p14:creationId xmlns:p14="http://schemas.microsoft.com/office/powerpoint/2010/main" val="2553047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graph&#10;&#10;Description automatically generated">
            <a:extLst>
              <a:ext uri="{FF2B5EF4-FFF2-40B4-BE49-F238E27FC236}">
                <a16:creationId xmlns:a16="http://schemas.microsoft.com/office/drawing/2014/main" id="{5C61DD6A-0775-C2D4-7DD9-995AA2C76E47}"/>
              </a:ext>
            </a:extLst>
          </p:cNvPr>
          <p:cNvPicPr>
            <a:picLocks noChangeAspect="1"/>
          </p:cNvPicPr>
          <p:nvPr/>
        </p:nvPicPr>
        <p:blipFill>
          <a:blip r:embed="rId2"/>
          <a:stretch>
            <a:fillRect/>
          </a:stretch>
        </p:blipFill>
        <p:spPr>
          <a:xfrm>
            <a:off x="27900" y="4388671"/>
            <a:ext cx="5611469" cy="3840929"/>
          </a:xfrm>
          <a:prstGeom prst="rect">
            <a:avLst/>
          </a:prstGeom>
        </p:spPr>
      </p:pic>
      <p:pic>
        <p:nvPicPr>
          <p:cNvPr id="4" name="Picture 3" descr="A diagram of a business diagram&#10;&#10;Description automatically generated with medium confidence">
            <a:extLst>
              <a:ext uri="{FF2B5EF4-FFF2-40B4-BE49-F238E27FC236}">
                <a16:creationId xmlns:a16="http://schemas.microsoft.com/office/drawing/2014/main" id="{19BFACD6-F179-9E2C-9A10-F26BF188BB71}"/>
              </a:ext>
            </a:extLst>
          </p:cNvPr>
          <p:cNvPicPr>
            <a:picLocks noChangeAspect="1"/>
          </p:cNvPicPr>
          <p:nvPr/>
        </p:nvPicPr>
        <p:blipFill rotWithShape="1">
          <a:blip r:embed="rId3"/>
          <a:srcRect r="5876"/>
          <a:stretch/>
        </p:blipFill>
        <p:spPr>
          <a:xfrm>
            <a:off x="221689" y="-129006"/>
            <a:ext cx="5444985" cy="4423420"/>
          </a:xfrm>
          <a:prstGeom prst="rect">
            <a:avLst/>
          </a:prstGeom>
        </p:spPr>
      </p:pic>
      <p:sp>
        <p:nvSpPr>
          <p:cNvPr id="5" name="Right Brace 4">
            <a:extLst>
              <a:ext uri="{FF2B5EF4-FFF2-40B4-BE49-F238E27FC236}">
                <a16:creationId xmlns:a16="http://schemas.microsoft.com/office/drawing/2014/main" id="{B76B7741-3EAE-10E4-ECE7-2244F6A5DBF9}"/>
              </a:ext>
            </a:extLst>
          </p:cNvPr>
          <p:cNvSpPr/>
          <p:nvPr/>
        </p:nvSpPr>
        <p:spPr>
          <a:xfrm>
            <a:off x="5410769" y="114299"/>
            <a:ext cx="1014524" cy="3861707"/>
          </a:xfrm>
          <a:prstGeom prst="rightBrace">
            <a:avLst>
              <a:gd name="adj1" fmla="val 49375"/>
              <a:gd name="adj2" fmla="val 50000"/>
            </a:avLst>
          </a:prstGeom>
          <a:ln w="38100">
            <a:solidFill>
              <a:srgbClr val="38572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ight Brace 5">
            <a:extLst>
              <a:ext uri="{FF2B5EF4-FFF2-40B4-BE49-F238E27FC236}">
                <a16:creationId xmlns:a16="http://schemas.microsoft.com/office/drawing/2014/main" id="{D4A93223-843A-3466-D090-BC772FCBBA24}"/>
              </a:ext>
            </a:extLst>
          </p:cNvPr>
          <p:cNvSpPr/>
          <p:nvPr/>
        </p:nvSpPr>
        <p:spPr>
          <a:xfrm>
            <a:off x="5159412" y="4253594"/>
            <a:ext cx="1014524" cy="3861707"/>
          </a:xfrm>
          <a:prstGeom prst="rightBrace">
            <a:avLst>
              <a:gd name="adj1" fmla="val 49375"/>
              <a:gd name="adj2" fmla="val 50000"/>
            </a:avLst>
          </a:prstGeom>
          <a:ln w="38100">
            <a:solidFill>
              <a:srgbClr val="38572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59C1CDA-3DFF-442E-F9DD-43861185009A}"/>
                  </a:ext>
                </a:extLst>
              </p:cNvPr>
              <p:cNvSpPr txBox="1"/>
              <p:nvPr/>
            </p:nvSpPr>
            <p:spPr>
              <a:xfrm>
                <a:off x="6425293" y="1860486"/>
                <a:ext cx="119198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tr-TR"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r>
                        <a:rPr kumimoji="0" lang="tr-TR" sz="2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tr-TR" sz="2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𝑁𝑃</m:t>
                      </m:r>
                    </m:oMath>
                  </m:oMathPara>
                </a14:m>
                <a:endParaRPr kumimoji="0" lang="tr-TR"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TextBox 6">
                <a:extLst>
                  <a:ext uri="{FF2B5EF4-FFF2-40B4-BE49-F238E27FC236}">
                    <a16:creationId xmlns:a16="http://schemas.microsoft.com/office/drawing/2014/main" id="{A59C1CDA-3DFF-442E-F9DD-43861185009A}"/>
                  </a:ext>
                </a:extLst>
              </p:cNvPr>
              <p:cNvSpPr txBox="1">
                <a:spLocks noRot="1" noChangeAspect="1" noMove="1" noResize="1" noEditPoints="1" noAdjustHandles="1" noChangeArrowheads="1" noChangeShapeType="1" noTextEdit="1"/>
              </p:cNvSpPr>
              <p:nvPr/>
            </p:nvSpPr>
            <p:spPr>
              <a:xfrm>
                <a:off x="6425293" y="1860486"/>
                <a:ext cx="1191986" cy="430887"/>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6EFEB99-4B19-DDEE-FF6B-C56B873261B7}"/>
                  </a:ext>
                </a:extLst>
              </p:cNvPr>
              <p:cNvSpPr txBox="1"/>
              <p:nvPr/>
            </p:nvSpPr>
            <p:spPr>
              <a:xfrm>
                <a:off x="6173936" y="5999781"/>
                <a:ext cx="119198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tr-TR"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r>
                        <a:rPr kumimoji="0" lang="tr-TR"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tr-TR" sz="2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𝑁𝑃</m:t>
                      </m:r>
                    </m:oMath>
                  </m:oMathPara>
                </a14:m>
                <a:endParaRPr kumimoji="0" lang="tr-TR"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46EFEB99-4B19-DDEE-FF6B-C56B873261B7}"/>
                  </a:ext>
                </a:extLst>
              </p:cNvPr>
              <p:cNvSpPr txBox="1">
                <a:spLocks noRot="1" noChangeAspect="1" noMove="1" noResize="1" noEditPoints="1" noAdjustHandles="1" noChangeArrowheads="1" noChangeShapeType="1" noTextEdit="1"/>
              </p:cNvSpPr>
              <p:nvPr/>
            </p:nvSpPr>
            <p:spPr>
              <a:xfrm>
                <a:off x="6173936" y="5999781"/>
                <a:ext cx="1191986" cy="430887"/>
              </a:xfrm>
              <a:prstGeom prst="rect">
                <a:avLst/>
              </a:prstGeom>
              <a:blipFill>
                <a:blip r:embed="rId5"/>
                <a:stretch>
                  <a:fillRect/>
                </a:stretch>
              </a:blipFill>
            </p:spPr>
            <p:txBody>
              <a:bodyPr/>
              <a:lstStyle/>
              <a:p>
                <a:r>
                  <a:rPr lang="tr-TR">
                    <a:noFill/>
                  </a:rPr>
                  <a:t> </a:t>
                </a:r>
              </a:p>
            </p:txBody>
          </p:sp>
        </mc:Fallback>
      </mc:AlternateContent>
      <p:sp>
        <p:nvSpPr>
          <p:cNvPr id="10" name="TextBox 9">
            <a:extLst>
              <a:ext uri="{FF2B5EF4-FFF2-40B4-BE49-F238E27FC236}">
                <a16:creationId xmlns:a16="http://schemas.microsoft.com/office/drawing/2014/main" id="{35759D5A-06DA-D677-79EB-0E5359E1A96E}"/>
              </a:ext>
            </a:extLst>
          </p:cNvPr>
          <p:cNvSpPr txBox="1"/>
          <p:nvPr/>
        </p:nvSpPr>
        <p:spPr>
          <a:xfrm>
            <a:off x="8719457" y="334736"/>
            <a:ext cx="1738993" cy="1722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1CFD7904-3C71-E04B-26AD-A4297E26FF7C}"/>
              </a:ext>
            </a:extLst>
          </p:cNvPr>
          <p:cNvSpPr txBox="1"/>
          <p:nvPr/>
        </p:nvSpPr>
        <p:spPr>
          <a:xfrm>
            <a:off x="7899013" y="2267846"/>
            <a:ext cx="6425291" cy="34163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rPr>
              <a:t>Millennium Prize </a:t>
            </a:r>
            <a:r>
              <a:rPr kumimoji="0" lang="tr-TR" sz="2400" b="0" i="0" u="none" strike="noStrike" kern="1200" cap="none" spc="0" normalizeH="0" baseline="0" noProof="0" dirty="0" err="1">
                <a:ln>
                  <a:noFill/>
                </a:ln>
                <a:solidFill>
                  <a:prstClr val="black"/>
                </a:solidFill>
                <a:effectLst/>
                <a:uLnTx/>
                <a:uFillTx/>
                <a:latin typeface="Calibri" panose="020F0502020204030204"/>
                <a:ea typeface="+mn-ea"/>
                <a:cs typeface="+mn-cs"/>
              </a:rPr>
              <a:t>Problems</a:t>
            </a:r>
            <a:r>
              <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tr-TR" sz="2400" b="0" i="0" u="none" strike="noStrike" kern="1200" cap="none" spc="0" normalizeH="0" baseline="0" noProof="0" dirty="0" err="1">
                <a:ln>
                  <a:noFill/>
                </a:ln>
                <a:solidFill>
                  <a:prstClr val="black"/>
                </a:solidFill>
                <a:effectLst/>
                <a:uLnTx/>
                <a:uFillTx/>
                <a:latin typeface="Calibri" panose="020F0502020204030204"/>
                <a:ea typeface="+mn-ea"/>
                <a:cs typeface="+mn-cs"/>
              </a:rPr>
              <a:t>Clay</a:t>
            </a:r>
            <a:r>
              <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rPr>
              <a:t> Matematik Enstitüsünün oluşturmuş olduğu; </a:t>
            </a:r>
            <a:r>
              <a:rPr kumimoji="0" lang="tr-TR" sz="2400" b="1" i="0" u="none" strike="noStrike" kern="1200" cap="none" spc="0" normalizeH="0" baseline="0" noProof="0" dirty="0">
                <a:ln>
                  <a:noFill/>
                </a:ln>
                <a:solidFill>
                  <a:prstClr val="black"/>
                </a:solidFill>
                <a:effectLst/>
                <a:uLnTx/>
                <a:uFillTx/>
                <a:latin typeface="Calibri" panose="020F0502020204030204"/>
                <a:ea typeface="+mn-ea"/>
                <a:cs typeface="+mn-cs"/>
              </a:rPr>
              <a:t>P </a:t>
            </a:r>
            <a:r>
              <a:rPr kumimoji="0" lang="tr-TR" sz="2400" b="1" i="0" u="none" strike="noStrike" kern="1200" cap="none" spc="0" normalizeH="0" baseline="0" noProof="0" dirty="0" err="1">
                <a:ln>
                  <a:noFill/>
                </a:ln>
                <a:solidFill>
                  <a:prstClr val="black"/>
                </a:solidFill>
                <a:effectLst/>
                <a:uLnTx/>
                <a:uFillTx/>
                <a:latin typeface="Calibri" panose="020F0502020204030204"/>
                <a:ea typeface="+mn-ea"/>
                <a:cs typeface="+mn-cs"/>
              </a:rPr>
              <a:t>vs</a:t>
            </a:r>
            <a:r>
              <a:rPr kumimoji="0" lang="tr-TR" sz="2400" b="1" i="0" u="none" strike="noStrike" kern="1200" cap="none" spc="0" normalizeH="0" baseline="0" noProof="0" dirty="0">
                <a:ln>
                  <a:noFill/>
                </a:ln>
                <a:solidFill>
                  <a:prstClr val="black"/>
                </a:solidFill>
                <a:effectLst/>
                <a:uLnTx/>
                <a:uFillTx/>
                <a:latin typeface="Calibri" panose="020F0502020204030204"/>
                <a:ea typeface="+mn-ea"/>
                <a:cs typeface="+mn-cs"/>
              </a:rPr>
              <a:t> NP </a:t>
            </a:r>
            <a:r>
              <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rPr>
              <a:t>problemi, </a:t>
            </a:r>
            <a:r>
              <a:rPr kumimoji="0" lang="tr-TR" sz="2400" b="0" i="0" u="none" strike="noStrike" kern="1200" cap="none" spc="0" normalizeH="0" baseline="0" noProof="0" dirty="0" err="1">
                <a:ln>
                  <a:noFill/>
                </a:ln>
                <a:solidFill>
                  <a:prstClr val="black"/>
                </a:solidFill>
                <a:effectLst/>
                <a:uLnTx/>
                <a:uFillTx/>
                <a:latin typeface="Calibri" panose="020F0502020204030204"/>
                <a:ea typeface="+mn-ea"/>
                <a:cs typeface="+mn-cs"/>
              </a:rPr>
              <a:t>Poincaré</a:t>
            </a:r>
            <a:r>
              <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tr-TR" sz="2400" b="0" i="0" u="none" strike="noStrike" kern="1200" cap="none" spc="0" normalizeH="0" baseline="0" noProof="0" dirty="0" err="1">
                <a:ln>
                  <a:noFill/>
                </a:ln>
                <a:solidFill>
                  <a:prstClr val="black"/>
                </a:solidFill>
                <a:effectLst/>
                <a:uLnTx/>
                <a:uFillTx/>
                <a:latin typeface="Calibri" panose="020F0502020204030204"/>
                <a:ea typeface="+mn-ea"/>
                <a:cs typeface="+mn-cs"/>
              </a:rPr>
              <a:t>Konjektür’ü</a:t>
            </a:r>
            <a:r>
              <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rPr>
              <a:t> (çözüldü) ve Riemann Hipotez gibi problemleri içeren bir ödül havuzudur.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rPr>
              <a:t>Enstitü her bir problemin çözümüne 1’er milyon dolar taahhüt etmiştir.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5019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CFFCA7-E0EA-41BA-0C45-6DA14ABAC927}"/>
              </a:ext>
            </a:extLst>
          </p:cNvPr>
          <p:cNvSpPr txBox="1"/>
          <p:nvPr/>
        </p:nvSpPr>
        <p:spPr>
          <a:xfrm>
            <a:off x="3010618" y="1328468"/>
            <a:ext cx="8350370" cy="4524315"/>
          </a:xfrm>
          <a:prstGeom prst="rect">
            <a:avLst/>
          </a:prstGeom>
          <a:noFill/>
        </p:spPr>
        <p:txBody>
          <a:bodyPr wrap="square" rtlCol="0">
            <a:spAutoFit/>
          </a:bodyPr>
          <a:lstStyle/>
          <a:p>
            <a:pPr algn="ctr"/>
            <a:r>
              <a:rPr lang="tr-TR" sz="4400" b="1" dirty="0">
                <a:solidFill>
                  <a:schemeClr val="tx1">
                    <a:lumMod val="75000"/>
                    <a:lumOff val="25000"/>
                  </a:schemeClr>
                </a:solidFill>
              </a:rPr>
              <a:t>Zaman karmaşıklığı</a:t>
            </a:r>
          </a:p>
          <a:p>
            <a:pPr algn="ctr"/>
            <a:r>
              <a:rPr lang="tr-TR" sz="4400" b="1" dirty="0">
                <a:solidFill>
                  <a:schemeClr val="tx1">
                    <a:lumMod val="75000"/>
                    <a:lumOff val="25000"/>
                  </a:schemeClr>
                </a:solidFill>
              </a:rPr>
              <a:t> (Time Complexity)</a:t>
            </a:r>
          </a:p>
          <a:p>
            <a:endParaRPr lang="tr-TR" sz="2800" b="1" dirty="0">
              <a:latin typeface="+mj-lt"/>
            </a:endParaRPr>
          </a:p>
          <a:p>
            <a:pPr indent="355600"/>
            <a:endParaRPr lang="tr-TR" sz="2400" b="1" dirty="0">
              <a:latin typeface="+mj-lt"/>
            </a:endParaRPr>
          </a:p>
          <a:p>
            <a:pPr indent="355600"/>
            <a:r>
              <a:rPr lang="tr-TR" sz="2400" b="1" dirty="0">
                <a:latin typeface="+mj-lt"/>
              </a:rPr>
              <a:t>Zaman karmaşıklığı bir algoritamanın hesaplanması için gerekli bilgisayar zamanını ifade eder. Genellikle verilen düzeyde maksimum zamanı ifade eden en kötü durum (worst-case time complexity) ile ifade edilir. Yaygın zaman karmaşıklığı düzeylerinden bir kaçı verilmiştir.</a:t>
            </a:r>
          </a:p>
          <a:p>
            <a:endParaRPr lang="tr-TR" sz="2800" b="1" dirty="0">
              <a:latin typeface="+mj-lt"/>
            </a:endParaRPr>
          </a:p>
        </p:txBody>
      </p:sp>
    </p:spTree>
    <p:extLst>
      <p:ext uri="{BB962C8B-B14F-4D97-AF65-F5344CB8AC3E}">
        <p14:creationId xmlns:p14="http://schemas.microsoft.com/office/powerpoint/2010/main" val="1285831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different colored lines&#10;&#10;Description automatically generated">
            <a:extLst>
              <a:ext uri="{FF2B5EF4-FFF2-40B4-BE49-F238E27FC236}">
                <a16:creationId xmlns:a16="http://schemas.microsoft.com/office/drawing/2014/main" id="{FF1A3209-ACFF-2507-015F-8994B5871325}"/>
              </a:ext>
            </a:extLst>
          </p:cNvPr>
          <p:cNvPicPr>
            <a:picLocks noChangeAspect="1"/>
          </p:cNvPicPr>
          <p:nvPr/>
        </p:nvPicPr>
        <p:blipFill rotWithShape="1">
          <a:blip r:embed="rId2"/>
          <a:srcRect l="1974" t="6709" r="3334"/>
          <a:stretch/>
        </p:blipFill>
        <p:spPr>
          <a:xfrm>
            <a:off x="1440611" y="392107"/>
            <a:ext cx="11067691" cy="7445385"/>
          </a:xfrm>
          <a:prstGeom prst="rect">
            <a:avLst/>
          </a:prstGeom>
        </p:spPr>
      </p:pic>
    </p:spTree>
    <p:extLst>
      <p:ext uri="{BB962C8B-B14F-4D97-AF65-F5344CB8AC3E}">
        <p14:creationId xmlns:p14="http://schemas.microsoft.com/office/powerpoint/2010/main" val="554627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44578EB4-92A4-20A9-0983-A7A6B2900BB5}"/>
                  </a:ext>
                </a:extLst>
              </p:cNvPr>
              <p:cNvGraphicFramePr>
                <a:graphicFrameLocks noGrp="1"/>
              </p:cNvGraphicFramePr>
              <p:nvPr>
                <p:extLst>
                  <p:ext uri="{D42A27DB-BD31-4B8C-83A1-F6EECF244321}">
                    <p14:modId xmlns:p14="http://schemas.microsoft.com/office/powerpoint/2010/main" val="1569648152"/>
                  </p:ext>
                </p:extLst>
              </p:nvPr>
            </p:nvGraphicFramePr>
            <p:xfrm>
              <a:off x="0" y="0"/>
              <a:ext cx="14630400" cy="8229602"/>
            </p:xfrm>
            <a:graphic>
              <a:graphicData uri="http://schemas.openxmlformats.org/drawingml/2006/table">
                <a:tbl>
                  <a:tblPr firstRow="1" bandRow="1">
                    <a:tableStyleId>{5C22544A-7EE6-4342-B048-85BDC9FD1C3A}</a:tableStyleId>
                  </a:tblPr>
                  <a:tblGrid>
                    <a:gridCol w="4876800">
                      <a:extLst>
                        <a:ext uri="{9D8B030D-6E8A-4147-A177-3AD203B41FA5}">
                          <a16:colId xmlns:a16="http://schemas.microsoft.com/office/drawing/2014/main" val="4117011028"/>
                        </a:ext>
                      </a:extLst>
                    </a:gridCol>
                    <a:gridCol w="4876800">
                      <a:extLst>
                        <a:ext uri="{9D8B030D-6E8A-4147-A177-3AD203B41FA5}">
                          <a16:colId xmlns:a16="http://schemas.microsoft.com/office/drawing/2014/main" val="3334828317"/>
                        </a:ext>
                      </a:extLst>
                    </a:gridCol>
                    <a:gridCol w="4876800">
                      <a:extLst>
                        <a:ext uri="{9D8B030D-6E8A-4147-A177-3AD203B41FA5}">
                          <a16:colId xmlns:a16="http://schemas.microsoft.com/office/drawing/2014/main" val="2294293345"/>
                        </a:ext>
                      </a:extLst>
                    </a:gridCol>
                  </a:tblGrid>
                  <a:tr h="487661">
                    <a:tc>
                      <a:txBody>
                        <a:bodyPr/>
                        <a:lstStyle/>
                        <a:p>
                          <a:r>
                            <a:rPr lang="tr-TR" dirty="0"/>
                            <a:t>İsim</a:t>
                          </a:r>
                        </a:p>
                      </a:txBody>
                      <a:tcPr/>
                    </a:tc>
                    <a:tc>
                      <a:txBody>
                        <a:bodyPr/>
                        <a:lstStyle/>
                        <a:p>
                          <a:r>
                            <a:rPr lang="tr-TR" dirty="0"/>
                            <a:t>Zaman Karmaşıklığı [ </a:t>
                          </a:r>
                          <a:r>
                            <a:rPr lang="tr-TR" i="1" dirty="0"/>
                            <a:t>O</a:t>
                          </a:r>
                          <a:r>
                            <a:rPr lang="tr-TR" dirty="0"/>
                            <a:t>(n) ]</a:t>
                          </a:r>
                        </a:p>
                      </a:txBody>
                      <a:tcPr/>
                    </a:tc>
                    <a:tc>
                      <a:txBody>
                        <a:bodyPr/>
                        <a:lstStyle/>
                        <a:p>
                          <a:r>
                            <a:rPr lang="tr-TR" dirty="0"/>
                            <a:t>Örnek Algoritmalar</a:t>
                          </a:r>
                        </a:p>
                      </a:txBody>
                      <a:tcPr/>
                    </a:tc>
                    <a:extLst>
                      <a:ext uri="{0D108BD9-81ED-4DB2-BD59-A6C34878D82A}">
                        <a16:rowId xmlns:a16="http://schemas.microsoft.com/office/drawing/2014/main" val="4121495293"/>
                      </a:ext>
                    </a:extLst>
                  </a:tr>
                  <a:tr h="869309">
                    <a:tc>
                      <a:txBody>
                        <a:bodyPr/>
                        <a:lstStyle/>
                        <a:p>
                          <a:r>
                            <a:rPr lang="tr-TR" dirty="0"/>
                            <a:t>Sabit zaman</a:t>
                          </a:r>
                        </a:p>
                      </a:txBody>
                      <a:tcPr/>
                    </a:tc>
                    <a:tc>
                      <a:txBody>
                        <a:bodyPr/>
                        <a:lstStyle/>
                        <a:p>
                          <a:pPr algn="ctr"/>
                          <a:r>
                            <a:rPr lang="tr-TR" i="1" dirty="0"/>
                            <a:t>O</a:t>
                          </a:r>
                          <a:r>
                            <a:rPr lang="tr-TR" dirty="0"/>
                            <a:t>(1)</a:t>
                          </a:r>
                        </a:p>
                      </a:txBody>
                      <a:tcPr/>
                    </a:tc>
                    <a:tc>
                      <a:txBody>
                        <a:bodyPr/>
                        <a:lstStyle/>
                        <a:p>
                          <a:r>
                            <a:rPr lang="tr-TR" dirty="0"/>
                            <a:t>Sıralanmış sayılardan medyan değerini bulmak</a:t>
                          </a:r>
                        </a:p>
                      </a:txBody>
                      <a:tcPr/>
                    </a:tc>
                    <a:extLst>
                      <a:ext uri="{0D108BD9-81ED-4DB2-BD59-A6C34878D82A}">
                        <a16:rowId xmlns:a16="http://schemas.microsoft.com/office/drawing/2014/main" val="2850726060"/>
                      </a:ext>
                    </a:extLst>
                  </a:tr>
                  <a:tr h="487661">
                    <a:tc>
                      <a:txBody>
                        <a:bodyPr/>
                        <a:lstStyle/>
                        <a:p>
                          <a:r>
                            <a:rPr lang="tr-TR" dirty="0"/>
                            <a:t>Logaritmik Zaman</a:t>
                          </a:r>
                        </a:p>
                      </a:txBody>
                      <a:tcPr/>
                    </a:tc>
                    <a:tc>
                      <a:txBody>
                        <a:bodyPr/>
                        <a:lstStyle/>
                        <a:p>
                          <a:pPr algn="ctr"/>
                          <a:r>
                            <a:rPr lang="tr-TR" i="1" dirty="0"/>
                            <a:t>O</a:t>
                          </a:r>
                          <a:r>
                            <a:rPr lang="tr-TR" dirty="0"/>
                            <a:t>(log n)</a:t>
                          </a:r>
                        </a:p>
                      </a:txBody>
                      <a:tcPr/>
                    </a:tc>
                    <a:tc>
                      <a:txBody>
                        <a:bodyPr/>
                        <a:lstStyle/>
                        <a:p>
                          <a:r>
                            <a:rPr lang="tr-TR" dirty="0" err="1"/>
                            <a:t>Binary</a:t>
                          </a:r>
                          <a:r>
                            <a:rPr lang="tr-TR" dirty="0"/>
                            <a:t> Arama</a:t>
                          </a:r>
                        </a:p>
                      </a:txBody>
                      <a:tcPr/>
                    </a:tc>
                    <a:extLst>
                      <a:ext uri="{0D108BD9-81ED-4DB2-BD59-A6C34878D82A}">
                        <a16:rowId xmlns:a16="http://schemas.microsoft.com/office/drawing/2014/main" val="372711352"/>
                      </a:ext>
                    </a:extLst>
                  </a:tr>
                  <a:tr h="1471537">
                    <a:tc>
                      <a:txBody>
                        <a:bodyPr/>
                        <a:lstStyle/>
                        <a:p>
                          <a:r>
                            <a:rPr lang="tr-TR" dirty="0"/>
                            <a:t>Lineer Zaman</a:t>
                          </a:r>
                        </a:p>
                      </a:txBody>
                      <a:tcPr/>
                    </a:tc>
                    <a:tc>
                      <a:txBody>
                        <a:bodyPr/>
                        <a:lstStyle/>
                        <a:p>
                          <a:pPr algn="ctr"/>
                          <a:r>
                            <a:rPr lang="tr-TR" i="1" dirty="0"/>
                            <a:t>O</a:t>
                          </a:r>
                          <a:r>
                            <a:rPr lang="tr-TR" dirty="0"/>
                            <a:t>(n)</a:t>
                          </a:r>
                        </a:p>
                      </a:txBody>
                      <a:tcPr/>
                    </a:tc>
                    <a:tc>
                      <a:txBody>
                        <a:bodyPr/>
                        <a:lstStyle/>
                        <a:p>
                          <a:r>
                            <a:rPr lang="tr-TR" dirty="0"/>
                            <a:t>Sıralanmamış sayılardan en büyük ya da en küçük değeri bulmak (</a:t>
                          </a:r>
                          <a:r>
                            <a:rPr lang="tr-TR" dirty="0" err="1"/>
                            <a:t>Örn</a:t>
                          </a:r>
                          <a:r>
                            <a:rPr lang="tr-TR" dirty="0"/>
                            <a:t>. Lineer Arama)</a:t>
                          </a:r>
                        </a:p>
                      </a:txBody>
                      <a:tcPr/>
                    </a:tc>
                    <a:extLst>
                      <a:ext uri="{0D108BD9-81ED-4DB2-BD59-A6C34878D82A}">
                        <a16:rowId xmlns:a16="http://schemas.microsoft.com/office/drawing/2014/main" val="2961301258"/>
                      </a:ext>
                    </a:extLst>
                  </a:tr>
                  <a:tr h="807564">
                    <a:tc>
                      <a:txBody>
                        <a:bodyPr/>
                        <a:lstStyle/>
                        <a:p>
                          <a:r>
                            <a:rPr lang="tr-TR" dirty="0"/>
                            <a:t>Kübik Zaman</a:t>
                          </a:r>
                        </a:p>
                      </a:txBody>
                      <a:tcPr/>
                    </a:tc>
                    <a:tc>
                      <a:txBody>
                        <a:bodyPr/>
                        <a:lstStyle/>
                        <a:p>
                          <a:pPr algn="ctr"/>
                          <a:r>
                            <a:rPr lang="tr-TR" i="1" dirty="0"/>
                            <a:t>O</a:t>
                          </a:r>
                          <a:r>
                            <a:rPr lang="tr-TR" dirty="0"/>
                            <a:t>(</a:t>
                          </a:r>
                          <a14:m>
                            <m:oMath xmlns:m="http://schemas.openxmlformats.org/officeDocument/2006/math">
                              <m:sSup>
                                <m:sSupPr>
                                  <m:ctrlPr>
                                    <a:rPr lang="tr-TR" i="1" dirty="0" smtClean="0">
                                      <a:latin typeface="Cambria Math" panose="02040503050406030204" pitchFamily="18" charset="0"/>
                                    </a:rPr>
                                  </m:ctrlPr>
                                </m:sSupPr>
                                <m:e>
                                  <m:r>
                                    <a:rPr lang="tr-TR" b="0" i="1" dirty="0" smtClean="0">
                                      <a:latin typeface="Cambria Math" panose="02040503050406030204" pitchFamily="18" charset="0"/>
                                    </a:rPr>
                                    <m:t>𝑛</m:t>
                                  </m:r>
                                </m:e>
                                <m:sup>
                                  <m:r>
                                    <a:rPr lang="tr-TR" b="0" i="1" dirty="0" smtClean="0">
                                      <a:latin typeface="Cambria Math" panose="02040503050406030204" pitchFamily="18" charset="0"/>
                                    </a:rPr>
                                    <m:t>3</m:t>
                                  </m:r>
                                </m:sup>
                              </m:sSup>
                              <m:r>
                                <a:rPr lang="tr-TR" b="0" i="1" dirty="0" smtClean="0">
                                  <a:latin typeface="Cambria Math" panose="02040503050406030204" pitchFamily="18" charset="0"/>
                                </a:rPr>
                                <m:t>)</m:t>
                              </m:r>
                            </m:oMath>
                          </a14:m>
                          <a:endParaRPr lang="tr-TR" dirty="0"/>
                        </a:p>
                      </a:txBody>
                      <a:tcPr/>
                    </a:tc>
                    <a:tc>
                      <a:txBody>
                        <a:bodyPr/>
                        <a:lstStyle/>
                        <a:p>
                          <a:r>
                            <a:rPr lang="tr-TR" dirty="0"/>
                            <a:t>n x n boyutunda iki matrisin çarpımı ve kısmı korelasyon hesaplama</a:t>
                          </a:r>
                        </a:p>
                      </a:txBody>
                      <a:tcPr/>
                    </a:tc>
                    <a:extLst>
                      <a:ext uri="{0D108BD9-81ED-4DB2-BD59-A6C34878D82A}">
                        <a16:rowId xmlns:a16="http://schemas.microsoft.com/office/drawing/2014/main" val="2543290711"/>
                      </a:ext>
                    </a:extLst>
                  </a:tr>
                  <a:tr h="807564">
                    <a:tc>
                      <a:txBody>
                        <a:bodyPr/>
                        <a:lstStyle/>
                        <a:p>
                          <a:r>
                            <a:rPr lang="tr-TR" b="1" dirty="0" err="1"/>
                            <a:t>Polinomiyal</a:t>
                          </a:r>
                          <a:r>
                            <a:rPr lang="tr-TR" b="1" dirty="0"/>
                            <a:t> Zaman</a:t>
                          </a:r>
                        </a:p>
                      </a:txBody>
                      <a:tcPr/>
                    </a:tc>
                    <a:tc>
                      <a:txBody>
                        <a:bodyPr/>
                        <a:lstStyle/>
                        <a:p>
                          <a:pPr/>
                          <a14:m>
                            <m:oMathPara xmlns:m="http://schemas.openxmlformats.org/officeDocument/2006/math">
                              <m:oMathParaPr>
                                <m:jc m:val="centerGroup"/>
                              </m:oMathParaPr>
                              <m:oMath xmlns:m="http://schemas.openxmlformats.org/officeDocument/2006/math">
                                <m:sSup>
                                  <m:sSupPr>
                                    <m:ctrlPr>
                                      <a:rPr lang="tr-TR" b="1" i="1" smtClean="0">
                                        <a:latin typeface="Cambria Math" panose="02040503050406030204" pitchFamily="18" charset="0"/>
                                      </a:rPr>
                                    </m:ctrlPr>
                                  </m:sSupPr>
                                  <m:e>
                                    <m:r>
                                      <a:rPr lang="tr-TR" b="1" i="1" smtClean="0">
                                        <a:latin typeface="Cambria Math" panose="02040503050406030204" pitchFamily="18" charset="0"/>
                                      </a:rPr>
                                      <m:t>𝟐</m:t>
                                    </m:r>
                                  </m:e>
                                  <m:sup>
                                    <m:r>
                                      <m:rPr>
                                        <m:nor/>
                                      </m:rPr>
                                      <a:rPr lang="tr-TR" b="1" i="1" dirty="0" smtClean="0"/>
                                      <m:t>O</m:t>
                                    </m:r>
                                    <m:r>
                                      <m:rPr>
                                        <m:nor/>
                                      </m:rPr>
                                      <a:rPr lang="tr-TR" b="1" i="0" dirty="0" smtClean="0"/>
                                      <m:t>(</m:t>
                                    </m:r>
                                    <m:r>
                                      <m:rPr>
                                        <m:nor/>
                                      </m:rPr>
                                      <a:rPr lang="tr-TR" b="1" i="0" dirty="0" smtClean="0"/>
                                      <m:t>log</m:t>
                                    </m:r>
                                    <m:r>
                                      <m:rPr>
                                        <m:nor/>
                                      </m:rPr>
                                      <a:rPr lang="tr-TR" b="1" i="0" dirty="0" smtClean="0"/>
                                      <m:t> </m:t>
                                    </m:r>
                                    <m:r>
                                      <m:rPr>
                                        <m:nor/>
                                      </m:rPr>
                                      <a:rPr lang="tr-TR" b="1" i="0" dirty="0" smtClean="0"/>
                                      <m:t>n</m:t>
                                    </m:r>
                                    <m:r>
                                      <m:rPr>
                                        <m:nor/>
                                      </m:rPr>
                                      <a:rPr lang="tr-TR" b="1" i="0" dirty="0" smtClean="0"/>
                                      <m:t>)</m:t>
                                    </m:r>
                                  </m:sup>
                                </m:sSup>
                                <m:r>
                                  <a:rPr lang="tr-TR" b="1" i="1" smtClean="0">
                                    <a:latin typeface="Cambria Math" panose="02040503050406030204" pitchFamily="18" charset="0"/>
                                  </a:rPr>
                                  <m:t>=</m:t>
                                </m:r>
                                <m:r>
                                  <a:rPr lang="tr-TR" b="1" i="1" smtClean="0">
                                    <a:latin typeface="Cambria Math" panose="02040503050406030204" pitchFamily="18" charset="0"/>
                                  </a:rPr>
                                  <m:t>𝒑𝒐𝒍𝒚</m:t>
                                </m:r>
                                <m:r>
                                  <a:rPr lang="tr-TR" b="1" i="1" smtClean="0">
                                    <a:latin typeface="Cambria Math" panose="02040503050406030204" pitchFamily="18" charset="0"/>
                                  </a:rPr>
                                  <m:t>(</m:t>
                                </m:r>
                                <m:r>
                                  <a:rPr lang="tr-TR" b="1" i="1" smtClean="0">
                                    <a:latin typeface="Cambria Math" panose="02040503050406030204" pitchFamily="18" charset="0"/>
                                  </a:rPr>
                                  <m:t>𝒏</m:t>
                                </m:r>
                                <m:r>
                                  <a:rPr lang="tr-TR" b="1" i="1" smtClean="0">
                                    <a:latin typeface="Cambria Math" panose="02040503050406030204" pitchFamily="18" charset="0"/>
                                  </a:rPr>
                                  <m:t>)</m:t>
                                </m:r>
                              </m:oMath>
                            </m:oMathPara>
                          </a14:m>
                          <a:endParaRPr lang="tr-TR" b="1" dirty="0"/>
                        </a:p>
                      </a:txBody>
                      <a:tcPr/>
                    </a:tc>
                    <a:tc>
                      <a:txBody>
                        <a:bodyPr/>
                        <a:lstStyle/>
                        <a:p>
                          <a:r>
                            <a:rPr lang="tr-TR" dirty="0" err="1"/>
                            <a:t>GSP’ye</a:t>
                          </a:r>
                          <a:r>
                            <a:rPr lang="tr-TR" dirty="0"/>
                            <a:t> çözüm üreten sezgisel algoritmalar</a:t>
                          </a:r>
                        </a:p>
                      </a:txBody>
                      <a:tcPr/>
                    </a:tc>
                    <a:extLst>
                      <a:ext uri="{0D108BD9-81ED-4DB2-BD59-A6C34878D82A}">
                        <a16:rowId xmlns:a16="http://schemas.microsoft.com/office/drawing/2014/main" val="3701240278"/>
                      </a:ext>
                    </a:extLst>
                  </a:tr>
                  <a:tr h="807564">
                    <a:tc>
                      <a:txBody>
                        <a:bodyPr/>
                        <a:lstStyle/>
                        <a:p>
                          <a:r>
                            <a:rPr lang="tr-TR" sz="2160" b="0" i="0" kern="1200" dirty="0" err="1">
                              <a:solidFill>
                                <a:schemeClr val="dk1"/>
                              </a:solidFill>
                              <a:effectLst/>
                              <a:latin typeface="+mn-lt"/>
                              <a:ea typeface="+mn-ea"/>
                              <a:cs typeface="+mn-cs"/>
                            </a:rPr>
                            <a:t>Quasi-Polinomiyal</a:t>
                          </a:r>
                          <a:r>
                            <a:rPr lang="tr-TR" sz="2160" b="0" i="0" kern="1200" dirty="0">
                              <a:solidFill>
                                <a:schemeClr val="dk1"/>
                              </a:solidFill>
                              <a:effectLst/>
                              <a:latin typeface="+mn-lt"/>
                              <a:ea typeface="+mn-ea"/>
                              <a:cs typeface="+mn-cs"/>
                            </a:rPr>
                            <a:t> Zaman</a:t>
                          </a:r>
                          <a:endParaRPr lang="tr-TR"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2</m:t>
                                    </m:r>
                                  </m:e>
                                  <m:sup>
                                    <m:r>
                                      <m:rPr>
                                        <m:nor/>
                                      </m:rPr>
                                      <a:rPr lang="tr-TR" b="0" i="0" smtClean="0">
                                        <a:latin typeface="Cambria Math" panose="02040503050406030204" pitchFamily="18" charset="0"/>
                                      </a:rPr>
                                      <m:t>po</m:t>
                                    </m:r>
                                    <m:r>
                                      <m:rPr>
                                        <m:nor/>
                                      </m:rPr>
                                      <a:rPr lang="tr-TR" b="0" i="0" dirty="0" smtClean="0"/>
                                      <m:t>ly</m:t>
                                    </m:r>
                                    <m:r>
                                      <m:rPr>
                                        <m:nor/>
                                      </m:rPr>
                                      <a:rPr lang="tr-TR" b="0" i="0" dirty="0" smtClean="0"/>
                                      <m:t>(</m:t>
                                    </m:r>
                                    <m:r>
                                      <m:rPr>
                                        <m:nor/>
                                      </m:rPr>
                                      <a:rPr lang="tr-TR" b="0" i="0" dirty="0" smtClean="0"/>
                                      <m:t>log</m:t>
                                    </m:r>
                                    <m:r>
                                      <m:rPr>
                                        <m:nor/>
                                      </m:rPr>
                                      <a:rPr lang="tr-TR" b="0" i="0" dirty="0" smtClean="0"/>
                                      <m:t> </m:t>
                                    </m:r>
                                    <m:r>
                                      <m:rPr>
                                        <m:nor/>
                                      </m:rPr>
                                      <a:rPr lang="tr-TR" b="0" i="0" dirty="0" smtClean="0"/>
                                      <m:t>n</m:t>
                                    </m:r>
                                    <m:r>
                                      <m:rPr>
                                        <m:nor/>
                                      </m:rPr>
                                      <a:rPr lang="tr-TR" b="0" i="0" dirty="0" smtClean="0"/>
                                      <m:t>)</m:t>
                                    </m:r>
                                  </m:sup>
                                </m:sSup>
                              </m:oMath>
                            </m:oMathPara>
                          </a14:m>
                          <a:endParaRPr lang="tr-TR" b="0" dirty="0"/>
                        </a:p>
                      </a:txBody>
                      <a:tcPr/>
                    </a:tc>
                    <a:tc>
                      <a:txBody>
                        <a:bodyPr/>
                        <a:lstStyle/>
                        <a:p>
                          <a:r>
                            <a:rPr lang="tr-TR" dirty="0"/>
                            <a:t>Bilinen en iyi çizge </a:t>
                          </a:r>
                          <a:r>
                            <a:rPr lang="tr-TR" b="0" dirty="0"/>
                            <a:t>izomorfizm</a:t>
                          </a:r>
                          <a:r>
                            <a:rPr lang="tr-TR" dirty="0"/>
                            <a:t>i algoritması</a:t>
                          </a:r>
                        </a:p>
                      </a:txBody>
                      <a:tcPr/>
                    </a:tc>
                    <a:extLst>
                      <a:ext uri="{0D108BD9-81ED-4DB2-BD59-A6C34878D82A}">
                        <a16:rowId xmlns:a16="http://schemas.microsoft.com/office/drawing/2014/main" val="3571854306"/>
                      </a:ext>
                    </a:extLst>
                  </a:tr>
                  <a:tr h="875614">
                    <a:tc>
                      <a:txBody>
                        <a:bodyPr/>
                        <a:lstStyle/>
                        <a:p>
                          <a:r>
                            <a:rPr lang="tr-TR" b="1" dirty="0"/>
                            <a:t>Lineer kuvvetli Üstel Zaman</a:t>
                          </a:r>
                        </a:p>
                      </a:txBody>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tr-TR" b="1" i="1" dirty="0" smtClean="0"/>
                                  <m:t>O</m:t>
                                </m:r>
                                <m:r>
                                  <m:rPr>
                                    <m:nor/>
                                  </m:rPr>
                                  <a:rPr lang="tr-TR" b="1" dirty="0" smtClean="0"/>
                                  <m:t>(</m:t>
                                </m:r>
                                <m:r>
                                  <m:rPr>
                                    <m:nor/>
                                  </m:rPr>
                                  <a:rPr lang="tr-TR" b="1" dirty="0" smtClean="0"/>
                                  <m:t>n</m:t>
                                </m:r>
                                <m:r>
                                  <m:rPr>
                                    <m:nor/>
                                  </m:rPr>
                                  <a:rPr lang="tr-TR" b="1" dirty="0" smtClean="0"/>
                                  <m:t>) =</m:t>
                                </m:r>
                                <m:sSup>
                                  <m:sSupPr>
                                    <m:ctrlPr>
                                      <a:rPr lang="tr-TR" b="1" i="1" smtClean="0">
                                        <a:latin typeface="Cambria Math" panose="02040503050406030204" pitchFamily="18" charset="0"/>
                                      </a:rPr>
                                    </m:ctrlPr>
                                  </m:sSupPr>
                                  <m:e>
                                    <m:r>
                                      <a:rPr lang="tr-TR" b="1" i="1" smtClean="0">
                                        <a:latin typeface="Cambria Math" panose="02040503050406030204" pitchFamily="18" charset="0"/>
                                      </a:rPr>
                                      <m:t>𝟐</m:t>
                                    </m:r>
                                  </m:e>
                                  <m:sup>
                                    <m:r>
                                      <m:rPr>
                                        <m:nor/>
                                      </m:rPr>
                                      <a:rPr lang="tr-TR" b="1" i="1" dirty="0" smtClean="0"/>
                                      <m:t>O</m:t>
                                    </m:r>
                                    <m:r>
                                      <m:rPr>
                                        <m:nor/>
                                      </m:rPr>
                                      <a:rPr lang="tr-TR" b="1" i="0" dirty="0" smtClean="0"/>
                                      <m:t>(</m:t>
                                    </m:r>
                                    <m:r>
                                      <m:rPr>
                                        <m:nor/>
                                      </m:rPr>
                                      <a:rPr lang="tr-TR" b="1" i="0" dirty="0" smtClean="0"/>
                                      <m:t>n</m:t>
                                    </m:r>
                                    <m:r>
                                      <m:rPr>
                                        <m:nor/>
                                      </m:rPr>
                                      <a:rPr lang="tr-TR" b="1" i="0" dirty="0" smtClean="0"/>
                                      <m:t>)</m:t>
                                    </m:r>
                                  </m:sup>
                                </m:sSup>
                              </m:oMath>
                            </m:oMathPara>
                          </a14:m>
                          <a:endParaRPr lang="tr-TR" b="1" dirty="0"/>
                        </a:p>
                        <a:p>
                          <a:endParaRPr lang="tr-TR" b="1" dirty="0"/>
                        </a:p>
                      </a:txBody>
                      <a:tcPr/>
                    </a:tc>
                    <a:tc>
                      <a:txBody>
                        <a:bodyPr/>
                        <a:lstStyle/>
                        <a:p>
                          <a:r>
                            <a:rPr lang="tr-TR" dirty="0"/>
                            <a:t>Dinamik Programlama ile  </a:t>
                          </a:r>
                          <a:r>
                            <a:rPr lang="tr-TR" dirty="0" err="1"/>
                            <a:t>GSP’nin</a:t>
                          </a:r>
                          <a:r>
                            <a:rPr lang="tr-TR" dirty="0"/>
                            <a:t> çözümü</a:t>
                          </a:r>
                        </a:p>
                      </a:txBody>
                      <a:tcPr/>
                    </a:tc>
                    <a:extLst>
                      <a:ext uri="{0D108BD9-81ED-4DB2-BD59-A6C34878D82A}">
                        <a16:rowId xmlns:a16="http://schemas.microsoft.com/office/drawing/2014/main" val="4171376910"/>
                      </a:ext>
                    </a:extLst>
                  </a:tr>
                  <a:tr h="807564">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tr-TR" b="1" dirty="0" err="1"/>
                            <a:t>Faktoriyel</a:t>
                          </a:r>
                          <a:r>
                            <a:rPr lang="tr-TR" b="1" dirty="0"/>
                            <a:t> Zaman</a:t>
                          </a:r>
                        </a:p>
                      </a:txBody>
                      <a:tcPr/>
                    </a:tc>
                    <a:tc>
                      <a:txBody>
                        <a:bodyPr/>
                        <a:lstStyle/>
                        <a:p>
                          <a:pPr/>
                          <a14:m>
                            <m:oMathPara xmlns:m="http://schemas.openxmlformats.org/officeDocument/2006/math">
                              <m:oMathParaPr>
                                <m:jc m:val="centerGroup"/>
                              </m:oMathParaPr>
                              <m:oMath xmlns:m="http://schemas.openxmlformats.org/officeDocument/2006/math">
                                <m:r>
                                  <m:rPr>
                                    <m:nor/>
                                  </m:rPr>
                                  <a:rPr lang="tr-TR" b="1" i="1" dirty="0" smtClean="0"/>
                                  <m:t>O</m:t>
                                </m:r>
                                <m:r>
                                  <m:rPr>
                                    <m:nor/>
                                  </m:rPr>
                                  <a:rPr lang="tr-TR" b="1" dirty="0" smtClean="0"/>
                                  <m:t>(</m:t>
                                </m:r>
                                <m:r>
                                  <m:rPr>
                                    <m:nor/>
                                  </m:rPr>
                                  <a:rPr lang="tr-TR" b="1" dirty="0" smtClean="0"/>
                                  <m:t>n</m:t>
                                </m:r>
                                <m:r>
                                  <m:rPr>
                                    <m:nor/>
                                  </m:rPr>
                                  <a:rPr lang="tr-TR" b="1" dirty="0" smtClean="0"/>
                                  <m:t>)! =</m:t>
                                </m:r>
                                <m:sSup>
                                  <m:sSupPr>
                                    <m:ctrlPr>
                                      <a:rPr lang="tr-TR" b="1" i="1" smtClean="0">
                                        <a:latin typeface="Cambria Math" panose="02040503050406030204" pitchFamily="18" charset="0"/>
                                      </a:rPr>
                                    </m:ctrlPr>
                                  </m:sSupPr>
                                  <m:e>
                                    <m:r>
                                      <a:rPr lang="tr-TR" b="1" i="1" smtClean="0">
                                        <a:latin typeface="Cambria Math" panose="02040503050406030204" pitchFamily="18" charset="0"/>
                                      </a:rPr>
                                      <m:t>𝟐</m:t>
                                    </m:r>
                                  </m:e>
                                  <m:sup>
                                    <m:r>
                                      <m:rPr>
                                        <m:nor/>
                                      </m:rPr>
                                      <a:rPr lang="tr-TR" b="1" i="1" dirty="0" smtClean="0"/>
                                      <m:t>O</m:t>
                                    </m:r>
                                    <m:r>
                                      <m:rPr>
                                        <m:nor/>
                                      </m:rPr>
                                      <a:rPr lang="tr-TR" b="1" i="0" dirty="0" smtClean="0"/>
                                      <m:t>( </m:t>
                                    </m:r>
                                    <m:r>
                                      <m:rPr>
                                        <m:nor/>
                                      </m:rPr>
                                      <a:rPr lang="tr-TR" b="1" i="0" dirty="0" smtClean="0"/>
                                      <m:t>nlog</m:t>
                                    </m:r>
                                    <m:r>
                                      <m:rPr>
                                        <m:nor/>
                                      </m:rPr>
                                      <a:rPr lang="tr-TR" b="1" i="0" dirty="0" smtClean="0"/>
                                      <m:t> </m:t>
                                    </m:r>
                                    <m:r>
                                      <m:rPr>
                                        <m:nor/>
                                      </m:rPr>
                                      <a:rPr lang="tr-TR" b="1" i="0" dirty="0" smtClean="0"/>
                                      <m:t>n</m:t>
                                    </m:r>
                                    <m:r>
                                      <m:rPr>
                                        <m:nor/>
                                      </m:rPr>
                                      <a:rPr lang="tr-TR" b="1" i="0" dirty="0" smtClean="0"/>
                                      <m:t>)</m:t>
                                    </m:r>
                                  </m:sup>
                                </m:sSup>
                              </m:oMath>
                            </m:oMathPara>
                          </a14:m>
                          <a:endParaRPr lang="tr-TR" dirty="0"/>
                        </a:p>
                      </a:txBody>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tr-TR" dirty="0"/>
                            <a:t>Brute Force ile  GSP’nin çözümü</a:t>
                          </a:r>
                        </a:p>
                        <a:p>
                          <a:endParaRPr lang="tr-TR" dirty="0"/>
                        </a:p>
                      </a:txBody>
                      <a:tcPr/>
                    </a:tc>
                    <a:extLst>
                      <a:ext uri="{0D108BD9-81ED-4DB2-BD59-A6C34878D82A}">
                        <a16:rowId xmlns:a16="http://schemas.microsoft.com/office/drawing/2014/main" val="2191940567"/>
                      </a:ext>
                    </a:extLst>
                  </a:tr>
                  <a:tr h="807564">
                    <a:tc>
                      <a:txBody>
                        <a:bodyPr/>
                        <a:lstStyle/>
                        <a:p>
                          <a:r>
                            <a:rPr lang="tr-TR" dirty="0"/>
                            <a:t>Üstel Zaman </a:t>
                          </a:r>
                        </a:p>
                      </a:txBody>
                      <a:tcPr/>
                    </a:tc>
                    <a:tc>
                      <a:txBody>
                        <a:bodyPr/>
                        <a:lstStyle/>
                        <a:p>
                          <a:pPr/>
                          <a14:m>
                            <m:oMathPara xmlns:m="http://schemas.openxmlformats.org/officeDocument/2006/math">
                              <m:oMathParaPr>
                                <m:jc m:val="centerGroup"/>
                              </m:oMathParaPr>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2</m:t>
                                    </m:r>
                                  </m:e>
                                  <m:sup>
                                    <m:r>
                                      <m:rPr>
                                        <m:nor/>
                                      </m:rPr>
                                      <a:rPr lang="tr-TR" b="0" i="1" smtClean="0">
                                        <a:latin typeface="Cambria Math" panose="02040503050406030204" pitchFamily="18" charset="0"/>
                                      </a:rPr>
                                      <m:t>poly</m:t>
                                    </m:r>
                                    <m:r>
                                      <m:rPr>
                                        <m:nor/>
                                      </m:rPr>
                                      <a:rPr lang="tr-TR" b="0" i="0" dirty="0" smtClean="0"/>
                                      <m:t>(</m:t>
                                    </m:r>
                                    <m:r>
                                      <m:rPr>
                                        <m:nor/>
                                      </m:rPr>
                                      <a:rPr lang="tr-TR" b="0" i="0" dirty="0" smtClean="0"/>
                                      <m:t>n</m:t>
                                    </m:r>
                                    <m:r>
                                      <m:rPr>
                                        <m:nor/>
                                      </m:rPr>
                                      <a:rPr lang="tr-TR" b="0" i="0" dirty="0" smtClean="0"/>
                                      <m:t>)</m:t>
                                    </m:r>
                                  </m:sup>
                                </m:sSup>
                              </m:oMath>
                            </m:oMathPara>
                          </a14:m>
                          <a:endParaRPr lang="tr-TR" b="0" dirty="0"/>
                        </a:p>
                      </a:txBody>
                      <a:tcPr/>
                    </a:tc>
                    <a:tc>
                      <a:txBody>
                        <a:bodyPr/>
                        <a:lstStyle/>
                        <a:p>
                          <a:r>
                            <a:rPr lang="tr-TR" dirty="0"/>
                            <a:t>Brute Force ile matris zincir çarpımının çözülmesi</a:t>
                          </a:r>
                        </a:p>
                      </a:txBody>
                      <a:tcPr/>
                    </a:tc>
                    <a:extLst>
                      <a:ext uri="{0D108BD9-81ED-4DB2-BD59-A6C34878D82A}">
                        <a16:rowId xmlns:a16="http://schemas.microsoft.com/office/drawing/2014/main" val="3581370534"/>
                      </a:ext>
                    </a:extLst>
                  </a:tr>
                </a:tbl>
              </a:graphicData>
            </a:graphic>
          </p:graphicFrame>
        </mc:Choice>
        <mc:Fallback xmlns="">
          <p:graphicFrame>
            <p:nvGraphicFramePr>
              <p:cNvPr id="2" name="Table 1">
                <a:extLst>
                  <a:ext uri="{FF2B5EF4-FFF2-40B4-BE49-F238E27FC236}">
                    <a16:creationId xmlns:a16="http://schemas.microsoft.com/office/drawing/2014/main" id="{44578EB4-92A4-20A9-0983-A7A6B2900BB5}"/>
                  </a:ext>
                </a:extLst>
              </p:cNvPr>
              <p:cNvGraphicFramePr>
                <a:graphicFrameLocks noGrp="1"/>
              </p:cNvGraphicFramePr>
              <p:nvPr>
                <p:extLst>
                  <p:ext uri="{D42A27DB-BD31-4B8C-83A1-F6EECF244321}">
                    <p14:modId xmlns:p14="http://schemas.microsoft.com/office/powerpoint/2010/main" val="1569648152"/>
                  </p:ext>
                </p:extLst>
              </p:nvPr>
            </p:nvGraphicFramePr>
            <p:xfrm>
              <a:off x="0" y="0"/>
              <a:ext cx="14630400" cy="8229602"/>
            </p:xfrm>
            <a:graphic>
              <a:graphicData uri="http://schemas.openxmlformats.org/drawingml/2006/table">
                <a:tbl>
                  <a:tblPr firstRow="1" bandRow="1">
                    <a:tableStyleId>{5C22544A-7EE6-4342-B048-85BDC9FD1C3A}</a:tableStyleId>
                  </a:tblPr>
                  <a:tblGrid>
                    <a:gridCol w="4876800">
                      <a:extLst>
                        <a:ext uri="{9D8B030D-6E8A-4147-A177-3AD203B41FA5}">
                          <a16:colId xmlns:a16="http://schemas.microsoft.com/office/drawing/2014/main" val="4117011028"/>
                        </a:ext>
                      </a:extLst>
                    </a:gridCol>
                    <a:gridCol w="4876800">
                      <a:extLst>
                        <a:ext uri="{9D8B030D-6E8A-4147-A177-3AD203B41FA5}">
                          <a16:colId xmlns:a16="http://schemas.microsoft.com/office/drawing/2014/main" val="3334828317"/>
                        </a:ext>
                      </a:extLst>
                    </a:gridCol>
                    <a:gridCol w="4876800">
                      <a:extLst>
                        <a:ext uri="{9D8B030D-6E8A-4147-A177-3AD203B41FA5}">
                          <a16:colId xmlns:a16="http://schemas.microsoft.com/office/drawing/2014/main" val="2294293345"/>
                        </a:ext>
                      </a:extLst>
                    </a:gridCol>
                  </a:tblGrid>
                  <a:tr h="487661">
                    <a:tc>
                      <a:txBody>
                        <a:bodyPr/>
                        <a:lstStyle/>
                        <a:p>
                          <a:r>
                            <a:rPr lang="tr-TR" dirty="0"/>
                            <a:t>İsim</a:t>
                          </a:r>
                        </a:p>
                      </a:txBody>
                      <a:tcPr/>
                    </a:tc>
                    <a:tc>
                      <a:txBody>
                        <a:bodyPr/>
                        <a:lstStyle/>
                        <a:p>
                          <a:r>
                            <a:rPr lang="tr-TR" dirty="0"/>
                            <a:t>Zaman Karmaşıklığı [ </a:t>
                          </a:r>
                          <a:r>
                            <a:rPr lang="tr-TR" i="1" dirty="0"/>
                            <a:t>O</a:t>
                          </a:r>
                          <a:r>
                            <a:rPr lang="tr-TR" dirty="0"/>
                            <a:t>(n) ]</a:t>
                          </a:r>
                        </a:p>
                      </a:txBody>
                      <a:tcPr/>
                    </a:tc>
                    <a:tc>
                      <a:txBody>
                        <a:bodyPr/>
                        <a:lstStyle/>
                        <a:p>
                          <a:r>
                            <a:rPr lang="tr-TR" dirty="0"/>
                            <a:t>Örnek Algoritmalar</a:t>
                          </a:r>
                        </a:p>
                      </a:txBody>
                      <a:tcPr/>
                    </a:tc>
                    <a:extLst>
                      <a:ext uri="{0D108BD9-81ED-4DB2-BD59-A6C34878D82A}">
                        <a16:rowId xmlns:a16="http://schemas.microsoft.com/office/drawing/2014/main" val="4121495293"/>
                      </a:ext>
                    </a:extLst>
                  </a:tr>
                  <a:tr h="869309">
                    <a:tc>
                      <a:txBody>
                        <a:bodyPr/>
                        <a:lstStyle/>
                        <a:p>
                          <a:r>
                            <a:rPr lang="tr-TR" dirty="0"/>
                            <a:t>Sabit zaman</a:t>
                          </a:r>
                        </a:p>
                      </a:txBody>
                      <a:tcPr/>
                    </a:tc>
                    <a:tc>
                      <a:txBody>
                        <a:bodyPr/>
                        <a:lstStyle/>
                        <a:p>
                          <a:pPr algn="ctr"/>
                          <a:r>
                            <a:rPr lang="tr-TR" i="1" dirty="0"/>
                            <a:t>O</a:t>
                          </a:r>
                          <a:r>
                            <a:rPr lang="tr-TR" dirty="0"/>
                            <a:t>(1)</a:t>
                          </a:r>
                        </a:p>
                      </a:txBody>
                      <a:tcPr/>
                    </a:tc>
                    <a:tc>
                      <a:txBody>
                        <a:bodyPr/>
                        <a:lstStyle/>
                        <a:p>
                          <a:r>
                            <a:rPr lang="tr-TR" dirty="0"/>
                            <a:t>Sıralanmış sayılardan medyan değerini bulmak</a:t>
                          </a:r>
                        </a:p>
                      </a:txBody>
                      <a:tcPr/>
                    </a:tc>
                    <a:extLst>
                      <a:ext uri="{0D108BD9-81ED-4DB2-BD59-A6C34878D82A}">
                        <a16:rowId xmlns:a16="http://schemas.microsoft.com/office/drawing/2014/main" val="2850726060"/>
                      </a:ext>
                    </a:extLst>
                  </a:tr>
                  <a:tr h="487661">
                    <a:tc>
                      <a:txBody>
                        <a:bodyPr/>
                        <a:lstStyle/>
                        <a:p>
                          <a:r>
                            <a:rPr lang="tr-TR" dirty="0"/>
                            <a:t>Logaritmik Zaman</a:t>
                          </a:r>
                        </a:p>
                      </a:txBody>
                      <a:tcPr/>
                    </a:tc>
                    <a:tc>
                      <a:txBody>
                        <a:bodyPr/>
                        <a:lstStyle/>
                        <a:p>
                          <a:pPr algn="ctr"/>
                          <a:r>
                            <a:rPr lang="tr-TR" i="1" dirty="0"/>
                            <a:t>O</a:t>
                          </a:r>
                          <a:r>
                            <a:rPr lang="tr-TR" dirty="0"/>
                            <a:t>(log n)</a:t>
                          </a:r>
                        </a:p>
                      </a:txBody>
                      <a:tcPr/>
                    </a:tc>
                    <a:tc>
                      <a:txBody>
                        <a:bodyPr/>
                        <a:lstStyle/>
                        <a:p>
                          <a:r>
                            <a:rPr lang="tr-TR" dirty="0" err="1"/>
                            <a:t>Binary</a:t>
                          </a:r>
                          <a:r>
                            <a:rPr lang="tr-TR" dirty="0"/>
                            <a:t> Arama</a:t>
                          </a:r>
                        </a:p>
                      </a:txBody>
                      <a:tcPr/>
                    </a:tc>
                    <a:extLst>
                      <a:ext uri="{0D108BD9-81ED-4DB2-BD59-A6C34878D82A}">
                        <a16:rowId xmlns:a16="http://schemas.microsoft.com/office/drawing/2014/main" val="372711352"/>
                      </a:ext>
                    </a:extLst>
                  </a:tr>
                  <a:tr h="1471537">
                    <a:tc>
                      <a:txBody>
                        <a:bodyPr/>
                        <a:lstStyle/>
                        <a:p>
                          <a:r>
                            <a:rPr lang="tr-TR" dirty="0"/>
                            <a:t>Lineer Zaman</a:t>
                          </a:r>
                        </a:p>
                      </a:txBody>
                      <a:tcPr/>
                    </a:tc>
                    <a:tc>
                      <a:txBody>
                        <a:bodyPr/>
                        <a:lstStyle/>
                        <a:p>
                          <a:pPr algn="ctr"/>
                          <a:r>
                            <a:rPr lang="tr-TR" i="1" dirty="0"/>
                            <a:t>O</a:t>
                          </a:r>
                          <a:r>
                            <a:rPr lang="tr-TR" dirty="0"/>
                            <a:t>(n)</a:t>
                          </a:r>
                        </a:p>
                      </a:txBody>
                      <a:tcPr/>
                    </a:tc>
                    <a:tc>
                      <a:txBody>
                        <a:bodyPr/>
                        <a:lstStyle/>
                        <a:p>
                          <a:r>
                            <a:rPr lang="tr-TR" dirty="0"/>
                            <a:t>Sıralanmamış sayılardan en büyük ya da en küçük değeri bulmak (</a:t>
                          </a:r>
                          <a:r>
                            <a:rPr lang="tr-TR" dirty="0" err="1"/>
                            <a:t>Örn</a:t>
                          </a:r>
                          <a:r>
                            <a:rPr lang="tr-TR" dirty="0"/>
                            <a:t>. Lineer Arama)</a:t>
                          </a:r>
                        </a:p>
                      </a:txBody>
                      <a:tcPr/>
                    </a:tc>
                    <a:extLst>
                      <a:ext uri="{0D108BD9-81ED-4DB2-BD59-A6C34878D82A}">
                        <a16:rowId xmlns:a16="http://schemas.microsoft.com/office/drawing/2014/main" val="2961301258"/>
                      </a:ext>
                    </a:extLst>
                  </a:tr>
                  <a:tr h="807564">
                    <a:tc>
                      <a:txBody>
                        <a:bodyPr/>
                        <a:lstStyle/>
                        <a:p>
                          <a:r>
                            <a:rPr lang="tr-TR" dirty="0"/>
                            <a:t>Kübik Zaman</a:t>
                          </a:r>
                        </a:p>
                      </a:txBody>
                      <a:tcPr/>
                    </a:tc>
                    <a:tc>
                      <a:txBody>
                        <a:bodyPr/>
                        <a:lstStyle/>
                        <a:p>
                          <a:endParaRPr lang="tr-TR"/>
                        </a:p>
                      </a:txBody>
                      <a:tcPr>
                        <a:blipFill>
                          <a:blip r:embed="rId2"/>
                          <a:stretch>
                            <a:fillRect l="-100250" t="-413534" r="-100625" b="-514286"/>
                          </a:stretch>
                        </a:blipFill>
                      </a:tcPr>
                    </a:tc>
                    <a:tc>
                      <a:txBody>
                        <a:bodyPr/>
                        <a:lstStyle/>
                        <a:p>
                          <a:r>
                            <a:rPr lang="tr-TR" dirty="0"/>
                            <a:t>n x n boyutunda iki matrisin çarpımı ve kısmı korelasyon hesaplama</a:t>
                          </a:r>
                        </a:p>
                      </a:txBody>
                      <a:tcPr/>
                    </a:tc>
                    <a:extLst>
                      <a:ext uri="{0D108BD9-81ED-4DB2-BD59-A6C34878D82A}">
                        <a16:rowId xmlns:a16="http://schemas.microsoft.com/office/drawing/2014/main" val="2543290711"/>
                      </a:ext>
                    </a:extLst>
                  </a:tr>
                  <a:tr h="807564">
                    <a:tc>
                      <a:txBody>
                        <a:bodyPr/>
                        <a:lstStyle/>
                        <a:p>
                          <a:r>
                            <a:rPr lang="tr-TR" b="1" dirty="0" err="1"/>
                            <a:t>Polinomiyal</a:t>
                          </a:r>
                          <a:r>
                            <a:rPr lang="tr-TR" b="1" dirty="0"/>
                            <a:t> Zaman</a:t>
                          </a:r>
                        </a:p>
                      </a:txBody>
                      <a:tcPr/>
                    </a:tc>
                    <a:tc>
                      <a:txBody>
                        <a:bodyPr/>
                        <a:lstStyle/>
                        <a:p>
                          <a:endParaRPr lang="tr-TR"/>
                        </a:p>
                      </a:txBody>
                      <a:tcPr>
                        <a:blipFill>
                          <a:blip r:embed="rId2"/>
                          <a:stretch>
                            <a:fillRect l="-100250" t="-513534" r="-100625" b="-414286"/>
                          </a:stretch>
                        </a:blipFill>
                      </a:tcPr>
                    </a:tc>
                    <a:tc>
                      <a:txBody>
                        <a:bodyPr/>
                        <a:lstStyle/>
                        <a:p>
                          <a:r>
                            <a:rPr lang="tr-TR" dirty="0" err="1"/>
                            <a:t>GSP’ye</a:t>
                          </a:r>
                          <a:r>
                            <a:rPr lang="tr-TR" dirty="0"/>
                            <a:t> çözüm üreten sezgisel algoritmalar</a:t>
                          </a:r>
                        </a:p>
                      </a:txBody>
                      <a:tcPr/>
                    </a:tc>
                    <a:extLst>
                      <a:ext uri="{0D108BD9-81ED-4DB2-BD59-A6C34878D82A}">
                        <a16:rowId xmlns:a16="http://schemas.microsoft.com/office/drawing/2014/main" val="3701240278"/>
                      </a:ext>
                    </a:extLst>
                  </a:tr>
                  <a:tr h="807564">
                    <a:tc>
                      <a:txBody>
                        <a:bodyPr/>
                        <a:lstStyle/>
                        <a:p>
                          <a:r>
                            <a:rPr lang="tr-TR" sz="2160" b="0" i="0" kern="1200" dirty="0" err="1">
                              <a:solidFill>
                                <a:schemeClr val="dk1"/>
                              </a:solidFill>
                              <a:effectLst/>
                              <a:latin typeface="+mn-lt"/>
                              <a:ea typeface="+mn-ea"/>
                              <a:cs typeface="+mn-cs"/>
                            </a:rPr>
                            <a:t>Quasi-Polinomiyal</a:t>
                          </a:r>
                          <a:r>
                            <a:rPr lang="tr-TR" sz="2160" b="0" i="0" kern="1200" dirty="0">
                              <a:solidFill>
                                <a:schemeClr val="dk1"/>
                              </a:solidFill>
                              <a:effectLst/>
                              <a:latin typeface="+mn-lt"/>
                              <a:ea typeface="+mn-ea"/>
                              <a:cs typeface="+mn-cs"/>
                            </a:rPr>
                            <a:t> Zaman</a:t>
                          </a:r>
                          <a:endParaRPr lang="tr-TR" dirty="0"/>
                        </a:p>
                      </a:txBody>
                      <a:tcPr/>
                    </a:tc>
                    <a:tc>
                      <a:txBody>
                        <a:bodyPr/>
                        <a:lstStyle/>
                        <a:p>
                          <a:endParaRPr lang="tr-TR"/>
                        </a:p>
                      </a:txBody>
                      <a:tcPr>
                        <a:blipFill>
                          <a:blip r:embed="rId2"/>
                          <a:stretch>
                            <a:fillRect l="-100250" t="-618182" r="-100625" b="-317424"/>
                          </a:stretch>
                        </a:blipFill>
                      </a:tcPr>
                    </a:tc>
                    <a:tc>
                      <a:txBody>
                        <a:bodyPr/>
                        <a:lstStyle/>
                        <a:p>
                          <a:r>
                            <a:rPr lang="tr-TR" dirty="0"/>
                            <a:t>Bilinen en iyi çizge </a:t>
                          </a:r>
                          <a:r>
                            <a:rPr lang="tr-TR" b="0" dirty="0"/>
                            <a:t>izomorfizm</a:t>
                          </a:r>
                          <a:r>
                            <a:rPr lang="tr-TR" dirty="0"/>
                            <a:t>i algoritması</a:t>
                          </a:r>
                        </a:p>
                      </a:txBody>
                      <a:tcPr/>
                    </a:tc>
                    <a:extLst>
                      <a:ext uri="{0D108BD9-81ED-4DB2-BD59-A6C34878D82A}">
                        <a16:rowId xmlns:a16="http://schemas.microsoft.com/office/drawing/2014/main" val="3571854306"/>
                      </a:ext>
                    </a:extLst>
                  </a:tr>
                  <a:tr h="875614">
                    <a:tc>
                      <a:txBody>
                        <a:bodyPr/>
                        <a:lstStyle/>
                        <a:p>
                          <a:r>
                            <a:rPr lang="tr-TR" b="1" dirty="0"/>
                            <a:t>Lineer kuvvetli Üstel Zaman</a:t>
                          </a:r>
                        </a:p>
                      </a:txBody>
                      <a:tcPr/>
                    </a:tc>
                    <a:tc>
                      <a:txBody>
                        <a:bodyPr/>
                        <a:lstStyle/>
                        <a:p>
                          <a:endParaRPr lang="tr-TR"/>
                        </a:p>
                      </a:txBody>
                      <a:tcPr>
                        <a:blipFill>
                          <a:blip r:embed="rId2"/>
                          <a:stretch>
                            <a:fillRect l="-100250" t="-658333" r="-100625" b="-190972"/>
                          </a:stretch>
                        </a:blipFill>
                      </a:tcPr>
                    </a:tc>
                    <a:tc>
                      <a:txBody>
                        <a:bodyPr/>
                        <a:lstStyle/>
                        <a:p>
                          <a:r>
                            <a:rPr lang="tr-TR" dirty="0"/>
                            <a:t>Dinamik Programlama ile  </a:t>
                          </a:r>
                          <a:r>
                            <a:rPr lang="tr-TR" dirty="0" err="1"/>
                            <a:t>GSP’nin</a:t>
                          </a:r>
                          <a:r>
                            <a:rPr lang="tr-TR" dirty="0"/>
                            <a:t> çözümü</a:t>
                          </a:r>
                        </a:p>
                      </a:txBody>
                      <a:tcPr/>
                    </a:tc>
                    <a:extLst>
                      <a:ext uri="{0D108BD9-81ED-4DB2-BD59-A6C34878D82A}">
                        <a16:rowId xmlns:a16="http://schemas.microsoft.com/office/drawing/2014/main" val="4171376910"/>
                      </a:ext>
                    </a:extLst>
                  </a:tr>
                  <a:tr h="807564">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tr-TR" b="1" dirty="0" err="1"/>
                            <a:t>Faktoriyel</a:t>
                          </a:r>
                          <a:r>
                            <a:rPr lang="tr-TR" b="1" dirty="0"/>
                            <a:t> Zaman</a:t>
                          </a:r>
                        </a:p>
                      </a:txBody>
                      <a:tcPr/>
                    </a:tc>
                    <a:tc>
                      <a:txBody>
                        <a:bodyPr/>
                        <a:lstStyle/>
                        <a:p>
                          <a:endParaRPr lang="tr-TR"/>
                        </a:p>
                      </a:txBody>
                      <a:tcPr>
                        <a:blipFill>
                          <a:blip r:embed="rId2"/>
                          <a:stretch>
                            <a:fillRect l="-100250" t="-827273" r="-100625" b="-108333"/>
                          </a:stretch>
                        </a:blipFill>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tr-TR" dirty="0"/>
                            <a:t>Brute Force ile  GSP’nin çözümü</a:t>
                          </a:r>
                        </a:p>
                        <a:p>
                          <a:endParaRPr lang="tr-TR" dirty="0"/>
                        </a:p>
                      </a:txBody>
                      <a:tcPr/>
                    </a:tc>
                    <a:extLst>
                      <a:ext uri="{0D108BD9-81ED-4DB2-BD59-A6C34878D82A}">
                        <a16:rowId xmlns:a16="http://schemas.microsoft.com/office/drawing/2014/main" val="2191940567"/>
                      </a:ext>
                    </a:extLst>
                  </a:tr>
                  <a:tr h="807564">
                    <a:tc>
                      <a:txBody>
                        <a:bodyPr/>
                        <a:lstStyle/>
                        <a:p>
                          <a:r>
                            <a:rPr lang="tr-TR" dirty="0"/>
                            <a:t>Üstel Zaman </a:t>
                          </a:r>
                        </a:p>
                      </a:txBody>
                      <a:tcPr/>
                    </a:tc>
                    <a:tc>
                      <a:txBody>
                        <a:bodyPr/>
                        <a:lstStyle/>
                        <a:p>
                          <a:endParaRPr lang="tr-TR"/>
                        </a:p>
                      </a:txBody>
                      <a:tcPr>
                        <a:blipFill>
                          <a:blip r:embed="rId2"/>
                          <a:stretch>
                            <a:fillRect l="-100250" t="-920301" r="-100625" b="-7519"/>
                          </a:stretch>
                        </a:blipFill>
                      </a:tcPr>
                    </a:tc>
                    <a:tc>
                      <a:txBody>
                        <a:bodyPr/>
                        <a:lstStyle/>
                        <a:p>
                          <a:r>
                            <a:rPr lang="tr-TR" dirty="0"/>
                            <a:t>Brute Force ile matris zincir çarpımının çözülmesi</a:t>
                          </a:r>
                        </a:p>
                      </a:txBody>
                      <a:tcPr/>
                    </a:tc>
                    <a:extLst>
                      <a:ext uri="{0D108BD9-81ED-4DB2-BD59-A6C34878D82A}">
                        <a16:rowId xmlns:a16="http://schemas.microsoft.com/office/drawing/2014/main" val="3581370534"/>
                      </a:ext>
                    </a:extLst>
                  </a:tr>
                </a:tbl>
              </a:graphicData>
            </a:graphic>
          </p:graphicFrame>
        </mc:Fallback>
      </mc:AlternateContent>
    </p:spTree>
    <p:extLst>
      <p:ext uri="{BB962C8B-B14F-4D97-AF65-F5344CB8AC3E}">
        <p14:creationId xmlns:p14="http://schemas.microsoft.com/office/powerpoint/2010/main" val="210013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1FB128-FEB2-9871-5D7B-3D7749329A78}"/>
              </a:ext>
            </a:extLst>
          </p:cNvPr>
          <p:cNvSpPr txBox="1"/>
          <p:nvPr/>
        </p:nvSpPr>
        <p:spPr>
          <a:xfrm>
            <a:off x="477105" y="1310274"/>
            <a:ext cx="9864759" cy="961610"/>
          </a:xfrm>
          <a:prstGeom prst="rect">
            <a:avLst/>
          </a:prstGeom>
          <a:noFill/>
        </p:spPr>
        <p:txBody>
          <a:bodyPr wrap="square">
            <a:spAutoFit/>
          </a:bodyPr>
          <a:lstStyle/>
          <a:p>
            <a:pPr marL="0" marR="0" lvl="0" indent="0" algn="l" defTabSz="914400" rtl="0" eaLnBrk="1" fontAlgn="auto" latinLnBrk="0" hangingPunct="1">
              <a:lnSpc>
                <a:spcPts val="7545"/>
              </a:lnSpc>
              <a:spcBef>
                <a:spcPts val="0"/>
              </a:spcBef>
              <a:spcAft>
                <a:spcPts val="0"/>
              </a:spcAft>
              <a:buClrTx/>
              <a:buSzTx/>
              <a:buFontTx/>
              <a:buNone/>
              <a:tabLst/>
              <a:defRPr/>
            </a:pPr>
            <a:r>
              <a:rPr lang="tr-TR" sz="4370" b="1" dirty="0">
                <a:solidFill>
                  <a:schemeClr val="tx1">
                    <a:lumMod val="75000"/>
                    <a:lumOff val="25000"/>
                  </a:schemeClr>
                </a:solidFill>
                <a:latin typeface="Calibri" panose="020F0502020204030204"/>
                <a:ea typeface="Instrument Sans" pitchFamily="34" charset="-122"/>
              </a:rPr>
              <a:t> Kaba Kuvvet (Brute Force) Algoritması</a:t>
            </a:r>
            <a:endParaRPr kumimoji="0" lang="en-US" sz="437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5DA24C1-4717-F52D-E945-D41609C68221}"/>
              </a:ext>
            </a:extLst>
          </p:cNvPr>
          <p:cNvSpPr txBox="1"/>
          <p:nvPr/>
        </p:nvSpPr>
        <p:spPr>
          <a:xfrm>
            <a:off x="1008498" y="4993704"/>
            <a:ext cx="7834790" cy="2610843"/>
          </a:xfrm>
          <a:prstGeom prst="rect">
            <a:avLst/>
          </a:prstGeom>
          <a:noFill/>
        </p:spPr>
        <p:txBody>
          <a:bodyPr wrap="square" rtlCol="0">
            <a:spAutoFit/>
          </a:bodyPr>
          <a:lstStyle/>
          <a:p>
            <a:pPr marL="342900" indent="-342900">
              <a:lnSpc>
                <a:spcPct val="150000"/>
              </a:lnSpc>
              <a:buFont typeface="+mj-lt"/>
              <a:buAutoNum type="arabicPeriod"/>
            </a:pPr>
            <a:r>
              <a:rPr lang="en-US" sz="2800" dirty="0" err="1"/>
              <a:t>Tüm</a:t>
            </a:r>
            <a:r>
              <a:rPr lang="en-US" sz="2800" dirty="0"/>
              <a:t> </a:t>
            </a:r>
            <a:r>
              <a:rPr lang="en-US" sz="2800" dirty="0" err="1"/>
              <a:t>olası</a:t>
            </a:r>
            <a:r>
              <a:rPr lang="en-US" sz="2800" dirty="0"/>
              <a:t> Hamilton </a:t>
            </a:r>
            <a:r>
              <a:rPr lang="tr-TR" sz="2800" dirty="0"/>
              <a:t>çevrimlerini </a:t>
            </a:r>
            <a:r>
              <a:rPr lang="en-US" sz="2800" dirty="0" err="1"/>
              <a:t>listeleyin</a:t>
            </a:r>
            <a:r>
              <a:rPr lang="en-US" sz="2800" dirty="0"/>
              <a:t>
</a:t>
            </a:r>
            <a:r>
              <a:rPr lang="tr-TR" sz="2800" dirty="0"/>
              <a:t>Ayrıt</a:t>
            </a:r>
            <a:r>
              <a:rPr lang="en-US" sz="2800" dirty="0"/>
              <a:t> </a:t>
            </a:r>
            <a:r>
              <a:rPr lang="en-US" sz="2800" dirty="0" err="1"/>
              <a:t>ağırlıklarını</a:t>
            </a:r>
            <a:r>
              <a:rPr lang="en-US" sz="2800" dirty="0"/>
              <a:t> </a:t>
            </a:r>
            <a:r>
              <a:rPr lang="tr-TR" sz="2800" dirty="0"/>
              <a:t>toplayarak</a:t>
            </a:r>
            <a:r>
              <a:rPr lang="en-US" sz="2800" dirty="0"/>
              <a:t> her </a:t>
            </a:r>
            <a:r>
              <a:rPr lang="tr-TR" sz="2800" dirty="0"/>
              <a:t>çevrimin toplam </a:t>
            </a:r>
            <a:r>
              <a:rPr lang="en-US" sz="2800" dirty="0" err="1"/>
              <a:t>uzunluğunu</a:t>
            </a:r>
            <a:r>
              <a:rPr lang="en-US" sz="2800" dirty="0"/>
              <a:t> </a:t>
            </a:r>
            <a:r>
              <a:rPr lang="en-US" sz="2800" dirty="0" err="1"/>
              <a:t>bulun</a:t>
            </a:r>
            <a:r>
              <a:rPr lang="en-US" sz="2800" dirty="0"/>
              <a:t>
Minimum </a:t>
            </a:r>
            <a:r>
              <a:rPr lang="en-US" sz="2800" dirty="0" err="1"/>
              <a:t>toplam</a:t>
            </a:r>
            <a:r>
              <a:rPr lang="en-US" sz="2800" dirty="0"/>
              <a:t> </a:t>
            </a:r>
            <a:r>
              <a:rPr lang="en-US" sz="2800" dirty="0" err="1"/>
              <a:t>ağırlığa</a:t>
            </a:r>
            <a:r>
              <a:rPr lang="en-US" sz="2800" dirty="0"/>
              <a:t> </a:t>
            </a:r>
            <a:r>
              <a:rPr lang="en-US" sz="2800" dirty="0" err="1"/>
              <a:t>sahip</a:t>
            </a:r>
            <a:r>
              <a:rPr lang="en-US" sz="2800" dirty="0"/>
              <a:t> </a:t>
            </a:r>
            <a:r>
              <a:rPr lang="tr-TR" sz="2800" dirty="0"/>
              <a:t>çevrim(ler)i </a:t>
            </a:r>
            <a:r>
              <a:rPr lang="en-US" sz="2800" dirty="0" err="1"/>
              <a:t>seçin</a:t>
            </a:r>
            <a:r>
              <a:rPr lang="en-US" sz="2800" dirty="0"/>
              <a:t>.</a:t>
            </a:r>
            <a:endParaRPr lang="tr-TR" sz="2800" dirty="0"/>
          </a:p>
        </p:txBody>
      </p:sp>
      <p:pic>
        <p:nvPicPr>
          <p:cNvPr id="5" name="Picture 4" descr="A screenshot of a graph&#10;&#10;Description automatically generated">
            <a:extLst>
              <a:ext uri="{FF2B5EF4-FFF2-40B4-BE49-F238E27FC236}">
                <a16:creationId xmlns:a16="http://schemas.microsoft.com/office/drawing/2014/main" id="{1632291C-3129-AD88-D463-09ACEAEA7EAE}"/>
              </a:ext>
            </a:extLst>
          </p:cNvPr>
          <p:cNvPicPr>
            <a:picLocks noChangeAspect="1"/>
          </p:cNvPicPr>
          <p:nvPr/>
        </p:nvPicPr>
        <p:blipFill rotWithShape="1">
          <a:blip r:embed="rId3"/>
          <a:srcRect l="8906" r="48901"/>
          <a:stretch/>
        </p:blipFill>
        <p:spPr>
          <a:xfrm>
            <a:off x="10727337" y="1008819"/>
            <a:ext cx="2891577" cy="3099779"/>
          </a:xfrm>
          <a:prstGeom prst="rect">
            <a:avLst/>
          </a:prstGeom>
        </p:spPr>
      </p:pic>
      <p:pic>
        <p:nvPicPr>
          <p:cNvPr id="7" name="Picture 6" descr="A screenshot of a graph&#10;&#10;Description automatically generated">
            <a:extLst>
              <a:ext uri="{FF2B5EF4-FFF2-40B4-BE49-F238E27FC236}">
                <a16:creationId xmlns:a16="http://schemas.microsoft.com/office/drawing/2014/main" id="{AA210B1F-2D40-489E-9984-0E76721EDBD6}"/>
              </a:ext>
            </a:extLst>
          </p:cNvPr>
          <p:cNvPicPr>
            <a:picLocks noChangeAspect="1"/>
          </p:cNvPicPr>
          <p:nvPr/>
        </p:nvPicPr>
        <p:blipFill rotWithShape="1">
          <a:blip r:embed="rId3"/>
          <a:srcRect l="52579" r="6396"/>
          <a:stretch/>
        </p:blipFill>
        <p:spPr>
          <a:xfrm>
            <a:off x="10727338" y="4280660"/>
            <a:ext cx="2894564" cy="3191257"/>
          </a:xfrm>
          <a:prstGeom prst="rect">
            <a:avLst/>
          </a:prstGeom>
        </p:spPr>
      </p:pic>
      <p:sp>
        <p:nvSpPr>
          <p:cNvPr id="4" name="TextBox 3">
            <a:extLst>
              <a:ext uri="{FF2B5EF4-FFF2-40B4-BE49-F238E27FC236}">
                <a16:creationId xmlns:a16="http://schemas.microsoft.com/office/drawing/2014/main" id="{BB89B48F-D92A-BB11-F5B0-CA039FB5C98B}"/>
              </a:ext>
            </a:extLst>
          </p:cNvPr>
          <p:cNvSpPr txBox="1"/>
          <p:nvPr/>
        </p:nvSpPr>
        <p:spPr>
          <a:xfrm>
            <a:off x="649224" y="2708181"/>
            <a:ext cx="9125712" cy="1815882"/>
          </a:xfrm>
          <a:prstGeom prst="rect">
            <a:avLst/>
          </a:prstGeom>
          <a:noFill/>
        </p:spPr>
        <p:txBody>
          <a:bodyPr wrap="square" rtlCol="0">
            <a:spAutoFit/>
          </a:bodyPr>
          <a:lstStyle/>
          <a:p>
            <a:r>
              <a:rPr lang="tr-TR" sz="2800" dirty="0"/>
              <a:t>Kaba Kuvvet (Brute Force) algoritmasında temel yaklaşım olası her rotanın hesaplanıp en kısa olanın seçilmesidir. </a:t>
            </a:r>
          </a:p>
          <a:p>
            <a:r>
              <a:rPr lang="tr-TR" sz="2800" dirty="0"/>
              <a:t>Bu algoritma O(n!) karmaşıklık seviyesine sahiptir. Brute Force algoritmasının adımları aşağıdaki şekildedir:</a:t>
            </a:r>
          </a:p>
        </p:txBody>
      </p:sp>
    </p:spTree>
    <p:extLst>
      <p:ext uri="{BB962C8B-B14F-4D97-AF65-F5344CB8AC3E}">
        <p14:creationId xmlns:p14="http://schemas.microsoft.com/office/powerpoint/2010/main" val="2657743315"/>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ACBB346F-8B83-BEE0-DB97-74E50B0B22A7}"/>
                  </a:ext>
                </a:extLst>
              </p:cNvPr>
              <p:cNvSpPr txBox="1"/>
              <p:nvPr/>
            </p:nvSpPr>
            <p:spPr>
              <a:xfrm>
                <a:off x="537137" y="1201592"/>
                <a:ext cx="9019458" cy="9257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z="2800" b="0" i="1" dirty="0" smtClean="0">
                          <a:latin typeface="Cambria Math" panose="02040503050406030204" pitchFamily="18" charset="0"/>
                        </a:rPr>
                        <m:t>𝐸</m:t>
                      </m:r>
                      <m:r>
                        <a:rPr lang="tr-TR" sz="2800" b="0" i="1" dirty="0" smtClean="0">
                          <a:latin typeface="Cambria Math" panose="02040503050406030204" pitchFamily="18" charset="0"/>
                        </a:rPr>
                        <m:t>ş</m:t>
                      </m:r>
                      <m:r>
                        <a:rPr lang="tr-TR" sz="2800" b="0" i="1" dirty="0" smtClean="0">
                          <a:latin typeface="Cambria Math" panose="02040503050406030204" pitchFamily="18" charset="0"/>
                        </a:rPr>
                        <m:t>𝑠𝑖𝑧</m:t>
                      </m:r>
                      <m:r>
                        <a:rPr lang="tr-TR" sz="2800" b="0" i="1" dirty="0" smtClean="0">
                          <a:latin typeface="Cambria Math" panose="02040503050406030204" pitchFamily="18" charset="0"/>
                        </a:rPr>
                        <m:t> </m:t>
                      </m:r>
                      <m:r>
                        <a:rPr lang="tr-TR" sz="2800" b="0" i="1" dirty="0" smtClean="0">
                          <a:latin typeface="Cambria Math" panose="02040503050406030204" pitchFamily="18" charset="0"/>
                        </a:rPr>
                        <m:t>𝑅𝑜𝑡𝑎</m:t>
                      </m:r>
                      <m:r>
                        <a:rPr lang="tr-TR" sz="2800" b="0" i="1" dirty="0" smtClean="0">
                          <a:latin typeface="Cambria Math" panose="02040503050406030204" pitchFamily="18" charset="0"/>
                        </a:rPr>
                        <m:t> </m:t>
                      </m:r>
                      <m:r>
                        <a:rPr lang="tr-TR" sz="2800" b="0" i="1" dirty="0" smtClean="0">
                          <a:latin typeface="Cambria Math" panose="02040503050406030204" pitchFamily="18" charset="0"/>
                        </a:rPr>
                        <m:t>𝑆𝑎𝑦𝚤𝑠𝚤</m:t>
                      </m:r>
                      <m:r>
                        <a:rPr lang="en-US" sz="2800" i="1" dirty="0" smtClean="0">
                          <a:latin typeface="Cambria Math" panose="02040503050406030204" pitchFamily="18" charset="0"/>
                        </a:rPr>
                        <m:t>=</m:t>
                      </m:r>
                      <m:f>
                        <m:fPr>
                          <m:ctrlPr>
                            <a:rPr lang="en-US" sz="2800" i="1" dirty="0" smtClean="0">
                              <a:latin typeface="Cambria Math" panose="02040503050406030204" pitchFamily="18" charset="0"/>
                            </a:rPr>
                          </m:ctrlPr>
                        </m:fPr>
                        <m:num>
                          <m:r>
                            <a:rPr lang="en-US" sz="2800" i="1" dirty="0">
                              <a:latin typeface="Cambria Math" panose="02040503050406030204" pitchFamily="18" charset="0"/>
                            </a:rPr>
                            <m:t>(</m:t>
                          </m:r>
                          <m:r>
                            <a:rPr lang="en-US" sz="2800" i="1" dirty="0">
                              <a:latin typeface="Cambria Math" panose="02040503050406030204" pitchFamily="18" charset="0"/>
                            </a:rPr>
                            <m:t>𝑛</m:t>
                          </m:r>
                          <m:r>
                            <a:rPr lang="en-US" sz="2800" i="1" dirty="0">
                              <a:latin typeface="Cambria Math" panose="02040503050406030204" pitchFamily="18" charset="0"/>
                            </a:rPr>
                            <m:t>−1)!</m:t>
                          </m:r>
                        </m:num>
                        <m:den>
                          <m:r>
                            <a:rPr lang="en-US" sz="2800" i="1" dirty="0" smtClean="0">
                              <a:latin typeface="Cambria Math" panose="02040503050406030204" pitchFamily="18" charset="0"/>
                            </a:rPr>
                            <m:t>2</m:t>
                          </m:r>
                        </m:den>
                      </m:f>
                      <m:r>
                        <a:rPr lang="tr-TR" sz="2800" b="0" i="0" dirty="0" smtClean="0">
                          <a:latin typeface="Cambria Math" panose="02040503050406030204" pitchFamily="18" charset="0"/>
                        </a:rPr>
                        <m:t>=</m:t>
                      </m:r>
                      <m:f>
                        <m:fPr>
                          <m:ctrlPr>
                            <a:rPr lang="tr-TR" sz="2800" i="1" smtClean="0">
                              <a:latin typeface="Cambria Math" panose="02040503050406030204" pitchFamily="18" charset="0"/>
                            </a:rPr>
                          </m:ctrlPr>
                        </m:fPr>
                        <m:num>
                          <m:d>
                            <m:dPr>
                              <m:ctrlPr>
                                <a:rPr lang="tr-TR" sz="2800" b="0" i="1" smtClean="0">
                                  <a:latin typeface="Cambria Math" panose="02040503050406030204" pitchFamily="18" charset="0"/>
                                </a:rPr>
                              </m:ctrlPr>
                            </m:dPr>
                            <m:e>
                              <m:r>
                                <a:rPr lang="tr-TR" sz="2800" b="0" i="1" smtClean="0">
                                  <a:latin typeface="Cambria Math" panose="02040503050406030204" pitchFamily="18" charset="0"/>
                                </a:rPr>
                                <m:t>4−1</m:t>
                              </m:r>
                            </m:e>
                          </m:d>
                          <m:r>
                            <a:rPr lang="tr-TR" sz="2800" b="0" i="1" smtClean="0">
                              <a:latin typeface="Cambria Math" panose="02040503050406030204" pitchFamily="18" charset="0"/>
                            </a:rPr>
                            <m:t>!</m:t>
                          </m:r>
                        </m:num>
                        <m:den>
                          <m:r>
                            <a:rPr lang="tr-TR" sz="2800" b="0" i="1" smtClean="0">
                              <a:latin typeface="Cambria Math" panose="02040503050406030204" pitchFamily="18" charset="0"/>
                            </a:rPr>
                            <m:t>2</m:t>
                          </m:r>
                        </m:den>
                      </m:f>
                      <m:r>
                        <a:rPr lang="tr-TR" sz="2800" b="0" i="1" smtClean="0">
                          <a:latin typeface="Cambria Math" panose="02040503050406030204" pitchFamily="18" charset="0"/>
                        </a:rPr>
                        <m:t>=</m:t>
                      </m:r>
                      <m:f>
                        <m:fPr>
                          <m:ctrlPr>
                            <a:rPr lang="tr-TR" sz="2800" i="1" dirty="0" smtClean="0">
                              <a:latin typeface="Cambria Math" panose="02040503050406030204" pitchFamily="18" charset="0"/>
                            </a:rPr>
                          </m:ctrlPr>
                        </m:fPr>
                        <m:num>
                          <m:r>
                            <a:rPr lang="tr-TR" sz="2800" b="0" i="1" dirty="0" smtClean="0">
                              <a:latin typeface="Cambria Math" panose="02040503050406030204" pitchFamily="18" charset="0"/>
                            </a:rPr>
                            <m:t>6</m:t>
                          </m:r>
                        </m:num>
                        <m:den>
                          <m:r>
                            <a:rPr lang="tr-TR" sz="2800" b="0" i="1" dirty="0" smtClean="0">
                              <a:latin typeface="Cambria Math" panose="02040503050406030204" pitchFamily="18" charset="0"/>
                            </a:rPr>
                            <m:t>2</m:t>
                          </m:r>
                        </m:den>
                      </m:f>
                      <m:r>
                        <a:rPr lang="tr-TR" sz="2800" b="0" i="1" dirty="0" smtClean="0">
                          <a:latin typeface="Cambria Math" panose="02040503050406030204" pitchFamily="18" charset="0"/>
                        </a:rPr>
                        <m:t>=3</m:t>
                      </m:r>
                    </m:oMath>
                  </m:oMathPara>
                </a14:m>
                <a:endParaRPr lang="tr-TR" sz="2800" dirty="0"/>
              </a:p>
            </p:txBody>
          </p:sp>
        </mc:Choice>
        <mc:Fallback xmlns="">
          <p:sp>
            <p:nvSpPr>
              <p:cNvPr id="5" name="Metin kutusu 4">
                <a:extLst>
                  <a:ext uri="{FF2B5EF4-FFF2-40B4-BE49-F238E27FC236}">
                    <a16:creationId xmlns:a16="http://schemas.microsoft.com/office/drawing/2014/main" id="{ACBB346F-8B83-BEE0-DB97-74E50B0B22A7}"/>
                  </a:ext>
                </a:extLst>
              </p:cNvPr>
              <p:cNvSpPr txBox="1">
                <a:spLocks noRot="1" noChangeAspect="1" noMove="1" noResize="1" noEditPoints="1" noAdjustHandles="1" noChangeArrowheads="1" noChangeShapeType="1" noTextEdit="1"/>
              </p:cNvSpPr>
              <p:nvPr/>
            </p:nvSpPr>
            <p:spPr>
              <a:xfrm>
                <a:off x="537137" y="1201592"/>
                <a:ext cx="9019458" cy="925703"/>
              </a:xfrm>
              <a:prstGeom prst="rect">
                <a:avLst/>
              </a:prstGeom>
              <a:blipFill>
                <a:blip r:embed="rId4"/>
                <a:stretch>
                  <a:fillRect/>
                </a:stretch>
              </a:blipFill>
            </p:spPr>
            <p:txBody>
              <a:bodyPr/>
              <a:lstStyle/>
              <a:p>
                <a:r>
                  <a:rPr lang="tr-TR">
                    <a:noFill/>
                  </a:rPr>
                  <a:t> </a:t>
                </a:r>
              </a:p>
            </p:txBody>
          </p:sp>
        </mc:Fallback>
      </mc:AlternateContent>
      <p:sp>
        <p:nvSpPr>
          <p:cNvPr id="8" name="Metin kutusu 7">
            <a:extLst>
              <a:ext uri="{FF2B5EF4-FFF2-40B4-BE49-F238E27FC236}">
                <a16:creationId xmlns:a16="http://schemas.microsoft.com/office/drawing/2014/main" id="{F43A99D3-DADE-1185-528A-29185815CBCE}"/>
              </a:ext>
            </a:extLst>
          </p:cNvPr>
          <p:cNvSpPr txBox="1"/>
          <p:nvPr/>
        </p:nvSpPr>
        <p:spPr>
          <a:xfrm>
            <a:off x="597061" y="4641495"/>
            <a:ext cx="7938519" cy="2677656"/>
          </a:xfrm>
          <a:prstGeom prst="rect">
            <a:avLst/>
          </a:prstGeom>
          <a:noFill/>
        </p:spPr>
        <p:txBody>
          <a:bodyPr wrap="square">
            <a:spAutoFit/>
          </a:bodyPr>
          <a:lstStyle/>
          <a:p>
            <a:r>
              <a:rPr lang="tr-TR" sz="2800" dirty="0"/>
              <a:t>Konuşmacı «</a:t>
            </a:r>
            <a:r>
              <a:rPr lang="tr-TR" sz="2800" i="1" dirty="0"/>
              <a:t>Eskişehir- Afyon-Konya-Denizli-Eskişehir» veya </a:t>
            </a:r>
            <a:r>
              <a:rPr lang="tr-TR" sz="2800" dirty="0"/>
              <a:t>«</a:t>
            </a:r>
            <a:r>
              <a:rPr lang="tr-TR" sz="2800" i="1" dirty="0"/>
              <a:t>Eskişehir- Denizli-Konya-Afyon-Eskişehir»  </a:t>
            </a:r>
            <a:r>
              <a:rPr lang="tr-TR" sz="2800" dirty="0"/>
              <a:t>yolunu izleyerek en kısa yoldan tüm konferanslara katılıp tekrar başlangıç şehrine dönebilir. </a:t>
            </a:r>
          </a:p>
          <a:p>
            <a:r>
              <a:rPr lang="tr-TR" sz="2800" dirty="0"/>
              <a:t>Bu yol brute force algoritması yani kesin bir yöntem ile çözüldüğünden optimal bir çözümdür.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1A9BF18-FE79-C094-B480-94789917FFCC}"/>
                  </a:ext>
                </a:extLst>
              </p:cNvPr>
              <p:cNvSpPr txBox="1"/>
              <p:nvPr/>
            </p:nvSpPr>
            <p:spPr>
              <a:xfrm>
                <a:off x="0" y="3119325"/>
                <a:ext cx="8613767"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tr-T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𝐸</m:t>
                      </m:r>
                      <m:r>
                        <a:rPr kumimoji="0" lang="tr-T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tr-T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𝐾</m:t>
                      </m:r>
                      <m:r>
                        <a:rPr kumimoji="0" lang="tr-T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tr-T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𝐴</m:t>
                      </m:r>
                      <m:r>
                        <a:rPr kumimoji="0" lang="tr-T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tr-T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𝐷</m:t>
                      </m:r>
                      <m:r>
                        <a:rPr kumimoji="0" lang="tr-T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tr-T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𝐸</m:t>
                      </m:r>
                      <m:r>
                        <a:rPr kumimoji="0" lang="tr-T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=270 +195 +162 +223 =850</m:t>
                      </m:r>
                    </m:oMath>
                  </m:oMathPara>
                </a14:m>
                <a:endParaRPr kumimoji="0" lang="tr-TR" sz="240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tr-TR" dirty="0"/>
              </a:p>
            </p:txBody>
          </p:sp>
        </mc:Choice>
        <mc:Fallback xmlns="">
          <p:sp>
            <p:nvSpPr>
              <p:cNvPr id="2" name="TextBox 1">
                <a:extLst>
                  <a:ext uri="{FF2B5EF4-FFF2-40B4-BE49-F238E27FC236}">
                    <a16:creationId xmlns:a16="http://schemas.microsoft.com/office/drawing/2014/main" id="{D1A9BF18-FE79-C094-B480-94789917FFCC}"/>
                  </a:ext>
                </a:extLst>
              </p:cNvPr>
              <p:cNvSpPr txBox="1">
                <a:spLocks noRot="1" noChangeAspect="1" noMove="1" noResize="1" noEditPoints="1" noAdjustHandles="1" noChangeArrowheads="1" noChangeShapeType="1" noTextEdit="1"/>
              </p:cNvSpPr>
              <p:nvPr/>
            </p:nvSpPr>
            <p:spPr>
              <a:xfrm>
                <a:off x="0" y="3119325"/>
                <a:ext cx="8613767" cy="738664"/>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CEB867-E6C7-2112-EA84-BD0CCF870710}"/>
                  </a:ext>
                </a:extLst>
              </p:cNvPr>
              <p:cNvSpPr txBox="1"/>
              <p:nvPr/>
            </p:nvSpPr>
            <p:spPr>
              <a:xfrm>
                <a:off x="170055" y="3706758"/>
                <a:ext cx="833067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sz="2400" b="1" i="1" dirty="0" smtClean="0">
                          <a:latin typeface="Cambria Math" panose="02040503050406030204" pitchFamily="18" charset="0"/>
                        </a:rPr>
                        <m:t>𝑬</m:t>
                      </m:r>
                      <m:r>
                        <a:rPr lang="tr-TR" sz="2400" b="1" i="1" dirty="0" smtClean="0">
                          <a:latin typeface="Cambria Math" panose="02040503050406030204" pitchFamily="18" charset="0"/>
                        </a:rPr>
                        <m:t>−</m:t>
                      </m:r>
                      <m:r>
                        <a:rPr lang="tr-TR" sz="2400" b="1" i="1" dirty="0" smtClean="0">
                          <a:latin typeface="Cambria Math" panose="02040503050406030204" pitchFamily="18" charset="0"/>
                        </a:rPr>
                        <m:t>𝑨</m:t>
                      </m:r>
                      <m:r>
                        <a:rPr lang="tr-TR" sz="2400" b="1" i="1" dirty="0" smtClean="0">
                          <a:latin typeface="Cambria Math" panose="02040503050406030204" pitchFamily="18" charset="0"/>
                        </a:rPr>
                        <m:t>−</m:t>
                      </m:r>
                      <m:r>
                        <a:rPr lang="tr-TR" sz="2400" b="1" i="1" dirty="0" smtClean="0">
                          <a:latin typeface="Cambria Math" panose="02040503050406030204" pitchFamily="18" charset="0"/>
                        </a:rPr>
                        <m:t>𝑲</m:t>
                      </m:r>
                      <m:r>
                        <a:rPr lang="tr-TR" sz="2400" b="1" i="1" dirty="0" smtClean="0">
                          <a:latin typeface="Cambria Math" panose="02040503050406030204" pitchFamily="18" charset="0"/>
                        </a:rPr>
                        <m:t>−</m:t>
                      </m:r>
                      <m:r>
                        <a:rPr lang="tr-TR" sz="2400" b="1" i="1" dirty="0" smtClean="0">
                          <a:latin typeface="Cambria Math" panose="02040503050406030204" pitchFamily="18" charset="0"/>
                        </a:rPr>
                        <m:t>𝑫</m:t>
                      </m:r>
                      <m:r>
                        <a:rPr lang="tr-TR" sz="2400" b="1" i="1" dirty="0" smtClean="0">
                          <a:latin typeface="Cambria Math" panose="02040503050406030204" pitchFamily="18" charset="0"/>
                        </a:rPr>
                        <m:t>−</m:t>
                      </m:r>
                      <m:r>
                        <a:rPr lang="tr-TR" sz="2400" b="1" i="1" dirty="0" smtClean="0">
                          <a:latin typeface="Cambria Math" panose="02040503050406030204" pitchFamily="18" charset="0"/>
                        </a:rPr>
                        <m:t>𝑬</m:t>
                      </m:r>
                      <m:r>
                        <a:rPr lang="tr-TR" sz="2400" b="1" i="1" dirty="0" smtClean="0">
                          <a:latin typeface="Cambria Math" panose="02040503050406030204" pitchFamily="18" charset="0"/>
                        </a:rPr>
                        <m:t> =</m:t>
                      </m:r>
                      <m:r>
                        <a:rPr lang="tr-TR" sz="2400" b="1" i="1" dirty="0" smtClean="0">
                          <a:latin typeface="Cambria Math" panose="02040503050406030204" pitchFamily="18" charset="0"/>
                        </a:rPr>
                        <m:t>𝟏𝟏𝟐</m:t>
                      </m:r>
                      <m:r>
                        <a:rPr lang="tr-TR" sz="2400" b="1" i="1" dirty="0" smtClean="0">
                          <a:latin typeface="Cambria Math" panose="02040503050406030204" pitchFamily="18" charset="0"/>
                        </a:rPr>
                        <m:t> +</m:t>
                      </m:r>
                      <m:r>
                        <a:rPr lang="tr-TR" sz="2400" b="1" i="1" dirty="0" smtClean="0">
                          <a:latin typeface="Cambria Math" panose="02040503050406030204" pitchFamily="18" charset="0"/>
                        </a:rPr>
                        <m:t>𝟏𝟗𝟓</m:t>
                      </m:r>
                      <m:r>
                        <a:rPr lang="tr-TR" sz="2400" b="1" i="1" dirty="0" smtClean="0">
                          <a:latin typeface="Cambria Math" panose="02040503050406030204" pitchFamily="18" charset="0"/>
                        </a:rPr>
                        <m:t> +</m:t>
                      </m:r>
                      <m:r>
                        <a:rPr lang="tr-TR" sz="2400" b="1" i="1" dirty="0" smtClean="0">
                          <a:latin typeface="Cambria Math" panose="02040503050406030204" pitchFamily="18" charset="0"/>
                        </a:rPr>
                        <m:t>𝟐𝟗𝟕</m:t>
                      </m:r>
                      <m:r>
                        <a:rPr lang="tr-TR" sz="2400" b="1" i="1" dirty="0" smtClean="0">
                          <a:latin typeface="Cambria Math" panose="02040503050406030204" pitchFamily="18" charset="0"/>
                        </a:rPr>
                        <m:t> +</m:t>
                      </m:r>
                      <m:r>
                        <a:rPr lang="tr-TR" sz="2400" b="1" i="1" dirty="0" smtClean="0">
                          <a:latin typeface="Cambria Math" panose="02040503050406030204" pitchFamily="18" charset="0"/>
                        </a:rPr>
                        <m:t>𝟐𝟐𝟑</m:t>
                      </m:r>
                      <m:r>
                        <a:rPr lang="tr-TR" sz="2400" b="1" i="1" dirty="0" smtClean="0">
                          <a:latin typeface="Cambria Math" panose="02040503050406030204" pitchFamily="18" charset="0"/>
                        </a:rPr>
                        <m:t> =</m:t>
                      </m:r>
                      <m:r>
                        <a:rPr lang="tr-TR" sz="2400" b="1" i="1" dirty="0" smtClean="0">
                          <a:latin typeface="Cambria Math" panose="02040503050406030204" pitchFamily="18" charset="0"/>
                        </a:rPr>
                        <m:t>𝟖𝟐𝟕</m:t>
                      </m:r>
                    </m:oMath>
                  </m:oMathPara>
                </a14:m>
                <a:endParaRPr lang="tr-TR" sz="2400" b="1" dirty="0"/>
              </a:p>
            </p:txBody>
          </p:sp>
        </mc:Choice>
        <mc:Fallback xmlns="">
          <p:sp>
            <p:nvSpPr>
              <p:cNvPr id="4" name="TextBox 3">
                <a:extLst>
                  <a:ext uri="{FF2B5EF4-FFF2-40B4-BE49-F238E27FC236}">
                    <a16:creationId xmlns:a16="http://schemas.microsoft.com/office/drawing/2014/main" id="{F4CEB867-E6C7-2112-EA84-BD0CCF870710}"/>
                  </a:ext>
                </a:extLst>
              </p:cNvPr>
              <p:cNvSpPr txBox="1">
                <a:spLocks noRot="1" noChangeAspect="1" noMove="1" noResize="1" noEditPoints="1" noAdjustHandles="1" noChangeArrowheads="1" noChangeShapeType="1" noTextEdit="1"/>
              </p:cNvSpPr>
              <p:nvPr/>
            </p:nvSpPr>
            <p:spPr>
              <a:xfrm>
                <a:off x="170055" y="3706758"/>
                <a:ext cx="8330678" cy="461665"/>
              </a:xfrm>
              <a:prstGeom prst="rect">
                <a:avLst/>
              </a:prstGeom>
              <a:blipFill>
                <a:blip r:embed="rId6"/>
                <a:stretch>
                  <a:fillRect/>
                </a:stretch>
              </a:blipFill>
            </p:spPr>
            <p:txBody>
              <a:bodyPr/>
              <a:lstStyle/>
              <a:p>
                <a:r>
                  <a:rPr lang="tr-TR">
                    <a:noFill/>
                  </a:rPr>
                  <a:t> </a:t>
                </a:r>
              </a:p>
            </p:txBody>
          </p:sp>
        </mc:Fallback>
      </mc:AlternateContent>
      <p:cxnSp>
        <p:nvCxnSpPr>
          <p:cNvPr id="38" name="Düz Bağlayıcı 14">
            <a:extLst>
              <a:ext uri="{FF2B5EF4-FFF2-40B4-BE49-F238E27FC236}">
                <a16:creationId xmlns:a16="http://schemas.microsoft.com/office/drawing/2014/main" id="{EC2DEE17-139B-4F3C-A487-426FDF862E39}"/>
              </a:ext>
            </a:extLst>
          </p:cNvPr>
          <p:cNvCxnSpPr>
            <a:cxnSpLocks/>
          </p:cNvCxnSpPr>
          <p:nvPr/>
        </p:nvCxnSpPr>
        <p:spPr>
          <a:xfrm>
            <a:off x="12059920" y="1859280"/>
            <a:ext cx="741680" cy="188976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Düz Bağlayıcı 16">
            <a:extLst>
              <a:ext uri="{FF2B5EF4-FFF2-40B4-BE49-F238E27FC236}">
                <a16:creationId xmlns:a16="http://schemas.microsoft.com/office/drawing/2014/main" id="{43F062D7-47B7-21C8-BE11-77FA9DAFEFB9}"/>
              </a:ext>
            </a:extLst>
          </p:cNvPr>
          <p:cNvCxnSpPr>
            <a:cxnSpLocks/>
          </p:cNvCxnSpPr>
          <p:nvPr/>
        </p:nvCxnSpPr>
        <p:spPr>
          <a:xfrm>
            <a:off x="13002328" y="4242022"/>
            <a:ext cx="764472" cy="1894618"/>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Düz Bağlayıcı 18">
            <a:extLst>
              <a:ext uri="{FF2B5EF4-FFF2-40B4-BE49-F238E27FC236}">
                <a16:creationId xmlns:a16="http://schemas.microsoft.com/office/drawing/2014/main" id="{EEEE5DA2-2F68-9145-F02F-072597A57D23}"/>
              </a:ext>
            </a:extLst>
          </p:cNvPr>
          <p:cNvCxnSpPr>
            <a:cxnSpLocks/>
          </p:cNvCxnSpPr>
          <p:nvPr/>
        </p:nvCxnSpPr>
        <p:spPr>
          <a:xfrm flipH="1" flipV="1">
            <a:off x="12903200" y="5588000"/>
            <a:ext cx="599440" cy="6908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Düz Bağlayıcı 21">
            <a:extLst>
              <a:ext uri="{FF2B5EF4-FFF2-40B4-BE49-F238E27FC236}">
                <a16:creationId xmlns:a16="http://schemas.microsoft.com/office/drawing/2014/main" id="{D75F408F-D1FD-CDC4-B075-C9E8ADD8D2A9}"/>
              </a:ext>
            </a:extLst>
          </p:cNvPr>
          <p:cNvCxnSpPr/>
          <p:nvPr/>
        </p:nvCxnSpPr>
        <p:spPr>
          <a:xfrm>
            <a:off x="12059920" y="4578038"/>
            <a:ext cx="538480" cy="61372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Düz Bağlayıcı 23">
            <a:extLst>
              <a:ext uri="{FF2B5EF4-FFF2-40B4-BE49-F238E27FC236}">
                <a16:creationId xmlns:a16="http://schemas.microsoft.com/office/drawing/2014/main" id="{9A598F3D-8D2A-AAB7-CABA-5F8F597DF80F}"/>
              </a:ext>
            </a:extLst>
          </p:cNvPr>
          <p:cNvCxnSpPr>
            <a:cxnSpLocks/>
          </p:cNvCxnSpPr>
          <p:nvPr/>
        </p:nvCxnSpPr>
        <p:spPr>
          <a:xfrm flipH="1">
            <a:off x="11023600" y="4480561"/>
            <a:ext cx="536008" cy="792479"/>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Düz Bağlayıcı 25">
            <a:extLst>
              <a:ext uri="{FF2B5EF4-FFF2-40B4-BE49-F238E27FC236}">
                <a16:creationId xmlns:a16="http://schemas.microsoft.com/office/drawing/2014/main" id="{7D51050E-D65C-6252-4E26-919DE24671CF}"/>
              </a:ext>
            </a:extLst>
          </p:cNvPr>
          <p:cNvCxnSpPr>
            <a:cxnSpLocks/>
          </p:cNvCxnSpPr>
          <p:nvPr/>
        </p:nvCxnSpPr>
        <p:spPr>
          <a:xfrm flipH="1">
            <a:off x="10147368" y="5689600"/>
            <a:ext cx="530792" cy="7112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Düz Bağlayıcı 28">
            <a:extLst>
              <a:ext uri="{FF2B5EF4-FFF2-40B4-BE49-F238E27FC236}">
                <a16:creationId xmlns:a16="http://schemas.microsoft.com/office/drawing/2014/main" id="{A8BAA67B-98B8-F071-9F26-ABEFDE9C905E}"/>
              </a:ext>
            </a:extLst>
          </p:cNvPr>
          <p:cNvCxnSpPr>
            <a:cxnSpLocks/>
          </p:cNvCxnSpPr>
          <p:nvPr/>
        </p:nvCxnSpPr>
        <p:spPr>
          <a:xfrm flipV="1">
            <a:off x="9919627" y="4114800"/>
            <a:ext cx="758533" cy="202184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Düz Bağlayıcı 31">
            <a:extLst>
              <a:ext uri="{FF2B5EF4-FFF2-40B4-BE49-F238E27FC236}">
                <a16:creationId xmlns:a16="http://schemas.microsoft.com/office/drawing/2014/main" id="{2695E1E5-E555-FE67-1727-6D5E10BD7F60}"/>
              </a:ext>
            </a:extLst>
          </p:cNvPr>
          <p:cNvCxnSpPr>
            <a:cxnSpLocks/>
          </p:cNvCxnSpPr>
          <p:nvPr/>
        </p:nvCxnSpPr>
        <p:spPr>
          <a:xfrm flipH="1">
            <a:off x="10830424" y="1859280"/>
            <a:ext cx="716416" cy="188976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Akış Çizelgesi: Bağlayıcı 41">
            <a:extLst>
              <a:ext uri="{FF2B5EF4-FFF2-40B4-BE49-F238E27FC236}">
                <a16:creationId xmlns:a16="http://schemas.microsoft.com/office/drawing/2014/main" id="{CA38F7F4-6E70-EBC5-0D43-7859910FB949}"/>
              </a:ext>
            </a:extLst>
          </p:cNvPr>
          <p:cNvSpPr/>
          <p:nvPr/>
        </p:nvSpPr>
        <p:spPr>
          <a:xfrm>
            <a:off x="9517704" y="6055360"/>
            <a:ext cx="701040" cy="69088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sz="4000" dirty="0"/>
              <a:t>D</a:t>
            </a:r>
          </a:p>
        </p:txBody>
      </p:sp>
      <p:sp>
        <p:nvSpPr>
          <p:cNvPr id="47" name="Akış Çizelgesi: Bağlayıcı 44">
            <a:extLst>
              <a:ext uri="{FF2B5EF4-FFF2-40B4-BE49-F238E27FC236}">
                <a16:creationId xmlns:a16="http://schemas.microsoft.com/office/drawing/2014/main" id="{C14DB064-8075-9485-6B88-9A1B5AA8E20A}"/>
              </a:ext>
            </a:extLst>
          </p:cNvPr>
          <p:cNvSpPr/>
          <p:nvPr/>
        </p:nvSpPr>
        <p:spPr>
          <a:xfrm>
            <a:off x="11449312" y="4180612"/>
            <a:ext cx="701040" cy="69088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sz="4000" dirty="0"/>
              <a:t>A</a:t>
            </a:r>
          </a:p>
        </p:txBody>
      </p:sp>
      <p:sp>
        <p:nvSpPr>
          <p:cNvPr id="48" name="Akış Çizelgesi: Bağlayıcı 45">
            <a:extLst>
              <a:ext uri="{FF2B5EF4-FFF2-40B4-BE49-F238E27FC236}">
                <a16:creationId xmlns:a16="http://schemas.microsoft.com/office/drawing/2014/main" id="{2BDD253E-FBF8-B333-4377-E947C831C16A}"/>
              </a:ext>
            </a:extLst>
          </p:cNvPr>
          <p:cNvSpPr/>
          <p:nvPr/>
        </p:nvSpPr>
        <p:spPr>
          <a:xfrm>
            <a:off x="11454311" y="1416490"/>
            <a:ext cx="701040" cy="69088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sz="4000" dirty="0"/>
              <a:t>E</a:t>
            </a:r>
          </a:p>
        </p:txBody>
      </p:sp>
      <p:sp>
        <p:nvSpPr>
          <p:cNvPr id="49" name="Oval 48">
            <a:extLst>
              <a:ext uri="{FF2B5EF4-FFF2-40B4-BE49-F238E27FC236}">
                <a16:creationId xmlns:a16="http://schemas.microsoft.com/office/drawing/2014/main" id="{A63956E3-6574-8F00-A4B6-80693A4B0429}"/>
              </a:ext>
            </a:extLst>
          </p:cNvPr>
          <p:cNvSpPr/>
          <p:nvPr/>
        </p:nvSpPr>
        <p:spPr>
          <a:xfrm>
            <a:off x="11206892" y="2876297"/>
            <a:ext cx="1195878" cy="50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3200" dirty="0">
                <a:ln>
                  <a:solidFill>
                    <a:schemeClr val="tx1"/>
                  </a:solidFill>
                </a:ln>
                <a:solidFill>
                  <a:schemeClr val="tx1"/>
                </a:solidFill>
              </a:rPr>
              <a:t>112</a:t>
            </a:r>
            <a:endParaRPr lang="tr-TR" sz="2800" dirty="0">
              <a:ln>
                <a:solidFill>
                  <a:schemeClr val="tx1"/>
                </a:solidFill>
              </a:ln>
              <a:solidFill>
                <a:schemeClr val="tx1"/>
              </a:solidFill>
            </a:endParaRPr>
          </a:p>
        </p:txBody>
      </p:sp>
      <p:sp>
        <p:nvSpPr>
          <p:cNvPr id="50" name="Oval 49">
            <a:extLst>
              <a:ext uri="{FF2B5EF4-FFF2-40B4-BE49-F238E27FC236}">
                <a16:creationId xmlns:a16="http://schemas.microsoft.com/office/drawing/2014/main" id="{97D213EA-9E08-14CF-F80F-A93A7FB8522A}"/>
              </a:ext>
            </a:extLst>
          </p:cNvPr>
          <p:cNvSpPr/>
          <p:nvPr/>
        </p:nvSpPr>
        <p:spPr>
          <a:xfrm>
            <a:off x="10261819" y="5220210"/>
            <a:ext cx="1195878" cy="508000"/>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tr-TR" sz="3200" dirty="0">
                <a:ln>
                  <a:solidFill>
                    <a:schemeClr val="tx1"/>
                  </a:solidFill>
                </a:ln>
                <a:solidFill>
                  <a:schemeClr val="tx1"/>
                </a:solidFill>
              </a:rPr>
              <a:t>162</a:t>
            </a:r>
            <a:endParaRPr lang="tr-TR" sz="2800" dirty="0">
              <a:ln>
                <a:solidFill>
                  <a:schemeClr val="tx1"/>
                </a:solidFill>
              </a:ln>
              <a:solidFill>
                <a:schemeClr val="tx1"/>
              </a:solidFill>
            </a:endParaRPr>
          </a:p>
        </p:txBody>
      </p:sp>
      <p:sp>
        <p:nvSpPr>
          <p:cNvPr id="51" name="Oval 50">
            <a:extLst>
              <a:ext uri="{FF2B5EF4-FFF2-40B4-BE49-F238E27FC236}">
                <a16:creationId xmlns:a16="http://schemas.microsoft.com/office/drawing/2014/main" id="{232E318F-A72C-CE18-31D8-EB6D6A38A21D}"/>
              </a:ext>
            </a:extLst>
          </p:cNvPr>
          <p:cNvSpPr/>
          <p:nvPr/>
        </p:nvSpPr>
        <p:spPr>
          <a:xfrm>
            <a:off x="11206892" y="6145371"/>
            <a:ext cx="1143228" cy="50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3200" dirty="0">
                <a:ln>
                  <a:solidFill>
                    <a:schemeClr val="tx1"/>
                  </a:solidFill>
                </a:ln>
                <a:solidFill>
                  <a:schemeClr val="tx1"/>
                </a:solidFill>
              </a:rPr>
              <a:t>297</a:t>
            </a:r>
            <a:endParaRPr lang="tr-TR" sz="2800" dirty="0">
              <a:ln>
                <a:solidFill>
                  <a:schemeClr val="tx1"/>
                </a:solidFill>
              </a:ln>
              <a:solidFill>
                <a:schemeClr val="tx1"/>
              </a:solidFill>
            </a:endParaRPr>
          </a:p>
        </p:txBody>
      </p:sp>
      <p:sp>
        <p:nvSpPr>
          <p:cNvPr id="52" name="Oval 51">
            <a:extLst>
              <a:ext uri="{FF2B5EF4-FFF2-40B4-BE49-F238E27FC236}">
                <a16:creationId xmlns:a16="http://schemas.microsoft.com/office/drawing/2014/main" id="{AFE66984-DB58-B8D6-B94D-D1F664EF1F9E}"/>
              </a:ext>
            </a:extLst>
          </p:cNvPr>
          <p:cNvSpPr/>
          <p:nvPr/>
        </p:nvSpPr>
        <p:spPr>
          <a:xfrm>
            <a:off x="12238907" y="3748445"/>
            <a:ext cx="1195878" cy="508000"/>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tr-TR" sz="3200" dirty="0">
                <a:ln>
                  <a:solidFill>
                    <a:schemeClr val="tx1"/>
                  </a:solidFill>
                </a:ln>
                <a:solidFill>
                  <a:schemeClr val="tx1"/>
                </a:solidFill>
              </a:rPr>
              <a:t>270</a:t>
            </a:r>
            <a:endParaRPr lang="tr-TR" sz="2800" dirty="0">
              <a:ln>
                <a:solidFill>
                  <a:schemeClr val="tx1"/>
                </a:solidFill>
              </a:ln>
              <a:solidFill>
                <a:schemeClr val="tx1"/>
              </a:solidFill>
            </a:endParaRPr>
          </a:p>
        </p:txBody>
      </p:sp>
      <p:sp>
        <p:nvSpPr>
          <p:cNvPr id="53" name="Akış Çizelgesi: Bağlayıcı 41">
            <a:extLst>
              <a:ext uri="{FF2B5EF4-FFF2-40B4-BE49-F238E27FC236}">
                <a16:creationId xmlns:a16="http://schemas.microsoft.com/office/drawing/2014/main" id="{0127A863-9E36-E07B-7B83-95AFA638DE6D}"/>
              </a:ext>
            </a:extLst>
          </p:cNvPr>
          <p:cNvSpPr/>
          <p:nvPr/>
        </p:nvSpPr>
        <p:spPr>
          <a:xfrm>
            <a:off x="13442320" y="6044184"/>
            <a:ext cx="701040" cy="69088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sz="4000" dirty="0"/>
              <a:t>K</a:t>
            </a:r>
          </a:p>
        </p:txBody>
      </p:sp>
      <p:cxnSp>
        <p:nvCxnSpPr>
          <p:cNvPr id="55" name="Straight Connector 54">
            <a:extLst>
              <a:ext uri="{FF2B5EF4-FFF2-40B4-BE49-F238E27FC236}">
                <a16:creationId xmlns:a16="http://schemas.microsoft.com/office/drawing/2014/main" id="{E23365C7-B3B1-3C57-D7B8-D69B81DAD7FF}"/>
              </a:ext>
            </a:extLst>
          </p:cNvPr>
          <p:cNvCxnSpPr>
            <a:cxnSpLocks/>
            <a:stCxn id="46" idx="6"/>
          </p:cNvCxnSpPr>
          <p:nvPr/>
        </p:nvCxnSpPr>
        <p:spPr>
          <a:xfrm flipV="1">
            <a:off x="10218744" y="6389624"/>
            <a:ext cx="1189706" cy="1117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2C592E96-C7BC-3B29-92E6-40E03D670451}"/>
              </a:ext>
            </a:extLst>
          </p:cNvPr>
          <p:cNvSpPr/>
          <p:nvPr/>
        </p:nvSpPr>
        <p:spPr>
          <a:xfrm>
            <a:off x="10212572" y="3660423"/>
            <a:ext cx="1195878" cy="50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3200" dirty="0">
                <a:ln>
                  <a:solidFill>
                    <a:schemeClr val="tx1"/>
                  </a:solidFill>
                </a:ln>
                <a:solidFill>
                  <a:schemeClr val="tx1"/>
                </a:solidFill>
              </a:rPr>
              <a:t>223</a:t>
            </a:r>
            <a:endParaRPr lang="tr-TR" sz="2800" dirty="0">
              <a:ln>
                <a:solidFill>
                  <a:schemeClr val="tx1"/>
                </a:solidFill>
              </a:ln>
              <a:solidFill>
                <a:schemeClr val="tx1"/>
              </a:solidFill>
            </a:endParaRPr>
          </a:p>
        </p:txBody>
      </p:sp>
      <p:sp>
        <p:nvSpPr>
          <p:cNvPr id="61" name="Oval 60">
            <a:extLst>
              <a:ext uri="{FF2B5EF4-FFF2-40B4-BE49-F238E27FC236}">
                <a16:creationId xmlns:a16="http://schemas.microsoft.com/office/drawing/2014/main" id="{393A1CA4-4AA8-97E8-7F19-5FA89A7D47FB}"/>
              </a:ext>
            </a:extLst>
          </p:cNvPr>
          <p:cNvSpPr/>
          <p:nvPr/>
        </p:nvSpPr>
        <p:spPr>
          <a:xfrm>
            <a:off x="12150352" y="5174793"/>
            <a:ext cx="1195878" cy="50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3200" dirty="0">
                <a:ln>
                  <a:solidFill>
                    <a:schemeClr val="tx1"/>
                  </a:solidFill>
                </a:ln>
                <a:solidFill>
                  <a:schemeClr val="tx1"/>
                </a:solidFill>
              </a:rPr>
              <a:t>195</a:t>
            </a:r>
            <a:endParaRPr lang="tr-TR" sz="2800" dirty="0">
              <a:ln>
                <a:solidFill>
                  <a:schemeClr val="tx1"/>
                </a:solidFill>
              </a:ln>
              <a:solidFill>
                <a:schemeClr val="tx1"/>
              </a:solidFill>
            </a:endParaRPr>
          </a:p>
        </p:txBody>
      </p:sp>
      <p:cxnSp>
        <p:nvCxnSpPr>
          <p:cNvPr id="66" name="Straight Connector 65">
            <a:extLst>
              <a:ext uri="{FF2B5EF4-FFF2-40B4-BE49-F238E27FC236}">
                <a16:creationId xmlns:a16="http://schemas.microsoft.com/office/drawing/2014/main" id="{DE1B1909-BB5E-8BDC-554A-3B03FBF40751}"/>
              </a:ext>
            </a:extLst>
          </p:cNvPr>
          <p:cNvCxnSpPr>
            <a:stCxn id="48" idx="4"/>
            <a:endCxn id="49" idx="0"/>
          </p:cNvCxnSpPr>
          <p:nvPr/>
        </p:nvCxnSpPr>
        <p:spPr>
          <a:xfrm>
            <a:off x="11804831" y="2107370"/>
            <a:ext cx="0" cy="768927"/>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68" name="Straight Connector 67">
            <a:extLst>
              <a:ext uri="{FF2B5EF4-FFF2-40B4-BE49-F238E27FC236}">
                <a16:creationId xmlns:a16="http://schemas.microsoft.com/office/drawing/2014/main" id="{03D03E6E-978A-B7BD-1581-EA5012E42FAC}"/>
              </a:ext>
            </a:extLst>
          </p:cNvPr>
          <p:cNvCxnSpPr>
            <a:cxnSpLocks/>
            <a:stCxn id="49" idx="4"/>
            <a:endCxn id="47" idx="0"/>
          </p:cNvCxnSpPr>
          <p:nvPr/>
        </p:nvCxnSpPr>
        <p:spPr>
          <a:xfrm flipH="1">
            <a:off x="11782820" y="3384297"/>
            <a:ext cx="22011" cy="807533"/>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511F287B-A00F-3D8F-1C7F-E24DD7657D74}"/>
              </a:ext>
            </a:extLst>
          </p:cNvPr>
          <p:cNvCxnSpPr>
            <a:cxnSpLocks/>
            <a:endCxn id="53" idx="2"/>
          </p:cNvCxnSpPr>
          <p:nvPr/>
        </p:nvCxnSpPr>
        <p:spPr>
          <a:xfrm flipV="1">
            <a:off x="12150352" y="6389624"/>
            <a:ext cx="1291968" cy="1117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BA56BA5A-3CFC-3789-F8A4-B056FA66E652}"/>
                  </a:ext>
                </a:extLst>
              </p:cNvPr>
              <p:cNvSpPr txBox="1"/>
              <p:nvPr/>
            </p:nvSpPr>
            <p:spPr>
              <a:xfrm>
                <a:off x="739982" y="2548708"/>
                <a:ext cx="8613767"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tr-T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𝐸</m:t>
                    </m:r>
                    <m:r>
                      <a:rPr kumimoji="0" lang="tr-T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tr-T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𝐴</m:t>
                    </m:r>
                    <m:r>
                      <a:rPr kumimoji="0" lang="tr-T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tr-T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𝐷</m:t>
                    </m:r>
                    <m:r>
                      <a:rPr kumimoji="0" lang="tr-T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tr-T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𝐾</m:t>
                    </m:r>
                    <m:r>
                      <a:rPr kumimoji="0" lang="tr-T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tr-T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𝐸</m:t>
                    </m:r>
                    <m:r>
                      <a:rPr kumimoji="0" lang="tr-T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=112 +162 +297 +270 =8</m:t>
                    </m:r>
                  </m:oMath>
                </a14:m>
                <a:r>
                  <a:rPr kumimoji="0" lang="tr-TR" sz="2400" i="0" u="none" strike="noStrike" kern="1200" cap="none" spc="0" normalizeH="0" baseline="0" noProof="0" dirty="0">
                    <a:ln>
                      <a:noFill/>
                    </a:ln>
                    <a:solidFill>
                      <a:prstClr val="black"/>
                    </a:solidFill>
                    <a:effectLst/>
                    <a:uLnTx/>
                    <a:uFillTx/>
                    <a:latin typeface="Calibri" panose="020F0502020204030204"/>
                    <a:ea typeface="+mn-ea"/>
                    <a:cs typeface="+mn-cs"/>
                  </a:rPr>
                  <a:t>41</a:t>
                </a:r>
              </a:p>
              <a:p>
                <a:endParaRPr lang="tr-TR" dirty="0"/>
              </a:p>
            </p:txBody>
          </p:sp>
        </mc:Choice>
        <mc:Fallback xmlns="">
          <p:sp>
            <p:nvSpPr>
              <p:cNvPr id="81" name="TextBox 80">
                <a:extLst>
                  <a:ext uri="{FF2B5EF4-FFF2-40B4-BE49-F238E27FC236}">
                    <a16:creationId xmlns:a16="http://schemas.microsoft.com/office/drawing/2014/main" id="{BA56BA5A-3CFC-3789-F8A4-B056FA66E652}"/>
                  </a:ext>
                </a:extLst>
              </p:cNvPr>
              <p:cNvSpPr txBox="1">
                <a:spLocks noRot="1" noChangeAspect="1" noMove="1" noResize="1" noEditPoints="1" noAdjustHandles="1" noChangeArrowheads="1" noChangeShapeType="1" noTextEdit="1"/>
              </p:cNvSpPr>
              <p:nvPr/>
            </p:nvSpPr>
            <p:spPr>
              <a:xfrm>
                <a:off x="739982" y="2548708"/>
                <a:ext cx="8613767" cy="738664"/>
              </a:xfrm>
              <a:prstGeom prst="rect">
                <a:avLst/>
              </a:prstGeom>
              <a:blipFill>
                <a:blip r:embed="rId7"/>
                <a:stretch>
                  <a:fillRect l="-142" t="-6612"/>
                </a:stretch>
              </a:blipFill>
            </p:spPr>
            <p:txBody>
              <a:bodyPr/>
              <a:lstStyle/>
              <a:p>
                <a:r>
                  <a:rPr lang="tr-TR">
                    <a:noFill/>
                  </a:rPr>
                  <a:t> </a:t>
                </a:r>
              </a:p>
            </p:txBody>
          </p:sp>
        </mc:Fallback>
      </mc:AlternateContent>
    </p:spTree>
    <p:extLst>
      <p:ext uri="{BB962C8B-B14F-4D97-AF65-F5344CB8AC3E}">
        <p14:creationId xmlns:p14="http://schemas.microsoft.com/office/powerpoint/2010/main" val="127090789"/>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39B5A3-4AF2-6F91-DDD3-2AA73326C7C8}"/>
              </a:ext>
            </a:extLst>
          </p:cNvPr>
          <p:cNvSpPr txBox="1"/>
          <p:nvPr/>
        </p:nvSpPr>
        <p:spPr>
          <a:xfrm>
            <a:off x="1088571" y="1206311"/>
            <a:ext cx="9615714" cy="5816977"/>
          </a:xfrm>
          <a:prstGeom prst="rect">
            <a:avLst/>
          </a:prstGeom>
          <a:noFill/>
          <a:ln>
            <a:noFill/>
          </a:ln>
        </p:spPr>
        <p:txBody>
          <a:bodyPr wrap="square" rtlCol="0">
            <a:spAutoFit/>
          </a:bodyPr>
          <a:lstStyle/>
          <a:p>
            <a:pPr algn="l"/>
            <a:endParaRPr lang="tr-TR" sz="3000" b="1" i="0" dirty="0"/>
          </a:p>
          <a:p>
            <a:pPr algn="l"/>
            <a:r>
              <a:rPr lang="tr-TR" sz="3000" b="1" i="0" dirty="0"/>
              <a:t>Algoritmanın Avantajları</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2800" b="0" i="0" u="none" strike="noStrike" kern="1200" cap="none" spc="0" normalizeH="0" baseline="0" noProof="0" dirty="0">
                <a:ln>
                  <a:noFill/>
                </a:ln>
                <a:solidFill>
                  <a:prstClr val="black"/>
                </a:solidFill>
                <a:effectLst/>
                <a:uLnTx/>
                <a:uFillTx/>
                <a:latin typeface="Calibri" panose="020F0502020204030204"/>
                <a:ea typeface="+mn-ea"/>
                <a:cs typeface="+mn-cs"/>
              </a:rPr>
              <a:t>En iyi çözümü garanti eder.</a:t>
            </a:r>
            <a:endParaRPr lang="tr-TR" sz="3000" b="0" i="0" dirty="0"/>
          </a:p>
          <a:p>
            <a:pPr algn="l">
              <a:buFont typeface="Arial" panose="020B0604020202020204" pitchFamily="34" charset="0"/>
              <a:buChar char="•"/>
            </a:pPr>
            <a:r>
              <a:rPr lang="tr-TR" sz="2800" b="0" i="0" dirty="0">
                <a:effectLst/>
                <a:highlight>
                  <a:srgbClr val="FFFFFF"/>
                </a:highlight>
              </a:rPr>
              <a:t>Basit ve doğrudan bir yaklaşım olduğu için anlaşılması kolaydır.</a:t>
            </a:r>
          </a:p>
          <a:p>
            <a:pPr algn="l">
              <a:buFont typeface="Arial" panose="020B0604020202020204" pitchFamily="34" charset="0"/>
              <a:buChar char="•"/>
            </a:pPr>
            <a:r>
              <a:rPr lang="tr-TR" sz="2800" b="0" i="0" dirty="0"/>
              <a:t>Hızlı ve pratik çözümler üretebilir, </a:t>
            </a:r>
            <a:r>
              <a:rPr lang="tr-TR" sz="2800" dirty="0"/>
              <a:t>görece daha</a:t>
            </a:r>
            <a:r>
              <a:rPr lang="tr-TR" sz="2800" b="0" i="0" dirty="0"/>
              <a:t> küçük </a:t>
            </a:r>
            <a:r>
              <a:rPr lang="tr-TR" sz="2800" dirty="0"/>
              <a:t>Gezgin </a:t>
            </a:r>
            <a:r>
              <a:rPr lang="tr-TR" sz="2800" b="0" i="0" dirty="0"/>
              <a:t>S</a:t>
            </a:r>
            <a:r>
              <a:rPr lang="tr-TR" sz="2800" dirty="0"/>
              <a:t>atıcı </a:t>
            </a:r>
            <a:r>
              <a:rPr lang="tr-TR" sz="2800" b="0" i="0" dirty="0"/>
              <a:t>Problemleri için etkilidir.</a:t>
            </a:r>
          </a:p>
          <a:p>
            <a:pPr algn="l"/>
            <a:endParaRPr lang="tr-TR" sz="3000" b="0" i="0" dirty="0"/>
          </a:p>
          <a:p>
            <a:pPr algn="l"/>
            <a:r>
              <a:rPr lang="tr-TR" sz="3000" b="1" i="0" dirty="0"/>
              <a:t>Algoritmanın Dezavantajları</a:t>
            </a:r>
            <a:endParaRPr lang="tr-TR" sz="3000" b="0" i="0" dirty="0"/>
          </a:p>
          <a:p>
            <a:pPr algn="l">
              <a:buFont typeface="Arial" panose="020B0604020202020204" pitchFamily="34" charset="0"/>
              <a:buChar char="•"/>
            </a:pPr>
            <a:r>
              <a:rPr lang="tr-TR" sz="2800" b="0" i="0" dirty="0">
                <a:effectLst/>
                <a:highlight>
                  <a:srgbClr val="FFFFFF"/>
                </a:highlight>
              </a:rPr>
              <a:t>Şehir sayısı arttıkça, hesaplama </a:t>
            </a:r>
            <a:r>
              <a:rPr lang="tr-TR" sz="2800" b="0" i="0">
                <a:effectLst/>
                <a:highlight>
                  <a:srgbClr val="FFFFFF"/>
                </a:highlight>
              </a:rPr>
              <a:t>maliyeti faktöriyel </a:t>
            </a:r>
            <a:r>
              <a:rPr lang="tr-TR" sz="2800" b="0" i="0" dirty="0">
                <a:effectLst/>
                <a:highlight>
                  <a:srgbClr val="FFFFFF"/>
                </a:highlight>
              </a:rPr>
              <a:t>hızda arttığı için yüksek çözüm sürelerine sebep olur; büyük problemler için uygun değildir.</a:t>
            </a:r>
          </a:p>
          <a:p>
            <a:pPr algn="l">
              <a:buFont typeface="Arial" panose="020B0604020202020204" pitchFamily="34" charset="0"/>
              <a:buChar char="•"/>
            </a:pPr>
            <a:r>
              <a:rPr lang="tr-TR" sz="2800" b="0" i="0" dirty="0"/>
              <a:t>Diğer kesin algoritmalara kıyasla daha yavaş çalışır</a:t>
            </a:r>
            <a:r>
              <a:rPr lang="tr-TR" sz="2800" b="0" i="0" dirty="0">
                <a:effectLst/>
                <a:highlight>
                  <a:srgbClr val="FFFFFF"/>
                </a:highlight>
                <a:latin typeface="Helvetica Neue"/>
              </a:rPr>
              <a:t>.</a:t>
            </a:r>
            <a:endParaRPr lang="tr-TR" sz="2800" b="0" i="0" dirty="0"/>
          </a:p>
          <a:p>
            <a:pPr algn="l"/>
            <a:endParaRPr lang="tr-TR" sz="2800" b="0" i="0" dirty="0"/>
          </a:p>
        </p:txBody>
      </p:sp>
    </p:spTree>
    <p:extLst>
      <p:ext uri="{BB962C8B-B14F-4D97-AF65-F5344CB8AC3E}">
        <p14:creationId xmlns:p14="http://schemas.microsoft.com/office/powerpoint/2010/main" val="671969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70529C1-97BB-0415-352C-561FFB32FE3C}"/>
                  </a:ext>
                </a:extLst>
              </p:cNvPr>
              <p:cNvSpPr txBox="1"/>
              <p:nvPr/>
            </p:nvSpPr>
            <p:spPr>
              <a:xfrm>
                <a:off x="2532743" y="895712"/>
                <a:ext cx="9564914" cy="3378745"/>
              </a:xfrm>
              <a:prstGeom prst="rect">
                <a:avLst/>
              </a:prstGeom>
              <a:noFill/>
            </p:spPr>
            <p:txBody>
              <a:bodyPr wrap="square" rtlCol="0">
                <a:spAutoFit/>
              </a:bodyPr>
              <a:lstStyle/>
              <a:p>
                <a:pPr algn="l"/>
                <a:r>
                  <a:rPr lang="tr-TR" sz="2400" dirty="0"/>
                  <a:t>n düğümlü bir tam çizge için: </a:t>
                </a:r>
              </a:p>
              <a:p>
                <a:pPr algn="l"/>
                <a:endParaRPr lang="tr-TR" sz="2400" dirty="0"/>
              </a:p>
              <a:p>
                <a:pPr/>
                <a14:m>
                  <m:oMathPara xmlns:m="http://schemas.openxmlformats.org/officeDocument/2006/math">
                    <m:oMathParaPr>
                      <m:jc m:val="center"/>
                    </m:oMathParaPr>
                    <m:oMath xmlns:m="http://schemas.openxmlformats.org/officeDocument/2006/math">
                      <m:r>
                        <a:rPr lang="tr-TR" sz="2400" b="0" i="1" smtClean="0">
                          <a:latin typeface="Cambria Math" panose="02040503050406030204" pitchFamily="18" charset="0"/>
                        </a:rPr>
                        <m:t>𝑅𝑜𝑡𝑎</m:t>
                      </m:r>
                      <m:r>
                        <a:rPr lang="tr-TR" sz="2400" b="0" i="1" smtClean="0">
                          <a:latin typeface="Cambria Math" panose="02040503050406030204" pitchFamily="18" charset="0"/>
                        </a:rPr>
                        <m:t> </m:t>
                      </m:r>
                      <m:r>
                        <a:rPr lang="tr-TR" sz="2400" b="0" i="1" smtClean="0">
                          <a:latin typeface="Cambria Math" panose="02040503050406030204" pitchFamily="18" charset="0"/>
                        </a:rPr>
                        <m:t>𝑆𝑎𝑦𝚤𝑠𝚤</m:t>
                      </m:r>
                      <m:r>
                        <a:rPr lang="tr-TR" sz="2400" b="0" i="1" smtClean="0">
                          <a:latin typeface="Cambria Math" panose="02040503050406030204" pitchFamily="18" charset="0"/>
                        </a:rPr>
                        <m:t>= </m:t>
                      </m:r>
                      <m:d>
                        <m:dPr>
                          <m:ctrlPr>
                            <a:rPr lang="tr-TR" sz="2400" b="0" i="1" smtClean="0">
                              <a:latin typeface="Cambria Math" panose="02040503050406030204" pitchFamily="18" charset="0"/>
                            </a:rPr>
                          </m:ctrlPr>
                        </m:dPr>
                        <m:e>
                          <m:r>
                            <a:rPr lang="tr-TR" sz="2400" b="0" i="1" smtClean="0">
                              <a:latin typeface="Cambria Math" panose="02040503050406030204" pitchFamily="18" charset="0"/>
                            </a:rPr>
                            <m:t>𝑛</m:t>
                          </m:r>
                          <m:r>
                            <a:rPr lang="tr-TR" sz="2400" b="0" i="1" smtClean="0">
                              <a:latin typeface="Cambria Math" panose="02040503050406030204" pitchFamily="18" charset="0"/>
                            </a:rPr>
                            <m:t>−1</m:t>
                          </m:r>
                        </m:e>
                      </m:d>
                      <m:r>
                        <a:rPr lang="tr-TR" sz="2400" i="1">
                          <a:latin typeface="Cambria Math" panose="02040503050406030204" pitchFamily="18" charset="0"/>
                        </a:rPr>
                        <m:t>!=</m:t>
                      </m:r>
                      <m:d>
                        <m:dPr>
                          <m:ctrlPr>
                            <a:rPr lang="tr-TR" sz="2400" i="1">
                              <a:latin typeface="Cambria Math" panose="02040503050406030204" pitchFamily="18" charset="0"/>
                            </a:rPr>
                          </m:ctrlPr>
                        </m:dPr>
                        <m:e>
                          <m:r>
                            <a:rPr lang="tr-TR" sz="2400" i="1">
                              <a:latin typeface="Cambria Math" panose="02040503050406030204" pitchFamily="18" charset="0"/>
                            </a:rPr>
                            <m:t>𝑛</m:t>
                          </m:r>
                          <m:r>
                            <a:rPr lang="tr-TR" sz="2400" i="1">
                              <a:latin typeface="Cambria Math" panose="02040503050406030204" pitchFamily="18" charset="0"/>
                            </a:rPr>
                            <m:t>−1</m:t>
                          </m:r>
                        </m:e>
                      </m:d>
                      <m:d>
                        <m:dPr>
                          <m:ctrlPr>
                            <a:rPr lang="tr-TR" sz="2400" i="1">
                              <a:latin typeface="Cambria Math" panose="02040503050406030204" pitchFamily="18" charset="0"/>
                            </a:rPr>
                          </m:ctrlPr>
                        </m:dPr>
                        <m:e>
                          <m:r>
                            <a:rPr lang="tr-TR" sz="2400" i="1">
                              <a:latin typeface="Cambria Math" panose="02040503050406030204" pitchFamily="18" charset="0"/>
                            </a:rPr>
                            <m:t>𝑛</m:t>
                          </m:r>
                          <m:r>
                            <a:rPr lang="tr-TR" sz="2400" i="1">
                              <a:latin typeface="Cambria Math" panose="02040503050406030204" pitchFamily="18" charset="0"/>
                            </a:rPr>
                            <m:t>−2</m:t>
                          </m:r>
                        </m:e>
                      </m:d>
                      <m:d>
                        <m:dPr>
                          <m:ctrlPr>
                            <a:rPr lang="tr-TR" sz="2400" i="1">
                              <a:latin typeface="Cambria Math" panose="02040503050406030204" pitchFamily="18" charset="0"/>
                            </a:rPr>
                          </m:ctrlPr>
                        </m:dPr>
                        <m:e>
                          <m:r>
                            <a:rPr lang="tr-TR" sz="2400" i="1">
                              <a:latin typeface="Cambria Math" panose="02040503050406030204" pitchFamily="18" charset="0"/>
                            </a:rPr>
                            <m:t>𝑛</m:t>
                          </m:r>
                          <m:r>
                            <a:rPr lang="tr-TR" sz="2400" i="1">
                              <a:latin typeface="Cambria Math" panose="02040503050406030204" pitchFamily="18" charset="0"/>
                            </a:rPr>
                            <m:t>−3</m:t>
                          </m:r>
                        </m:e>
                      </m:d>
                      <m:r>
                        <a:rPr lang="tr-TR" sz="2400" i="1">
                          <a:latin typeface="Cambria Math" panose="02040503050406030204" pitchFamily="18" charset="0"/>
                        </a:rPr>
                        <m:t>⋯3⋅2⋅1</m:t>
                      </m:r>
                      <m:r>
                        <a:rPr lang="tr-TR" sz="2400" b="0" i="1" smtClean="0">
                          <a:latin typeface="Cambria Math" panose="02040503050406030204" pitchFamily="18" charset="0"/>
                        </a:rPr>
                        <m:t>  </m:t>
                      </m:r>
                    </m:oMath>
                  </m:oMathPara>
                </a14:m>
                <a:endParaRPr lang="tr-TR" sz="2400" b="0" dirty="0"/>
              </a:p>
              <a:p>
                <a:endParaRPr lang="tr-TR" sz="2400" b="0" dirty="0"/>
              </a:p>
              <a:p>
                <a:r>
                  <a:rPr lang="tr-TR" sz="2400" dirty="0"/>
                  <a:t>Rota mevcuttur. Bunların yarısı ters sırada birbirini tekrar eder. Böylelikle eşsiz rota sayısını aşağıdaki formül ile bulabiliriz.</a:t>
                </a:r>
              </a:p>
              <a:p>
                <a:endParaRPr lang="tr-TR" sz="2400" dirty="0"/>
              </a:p>
              <a:p>
                <a:pPr/>
                <a14:m>
                  <m:oMathPara xmlns:m="http://schemas.openxmlformats.org/officeDocument/2006/math">
                    <m:oMathParaPr>
                      <m:jc m:val="centerGroup"/>
                    </m:oMathParaPr>
                    <m:oMath xmlns:m="http://schemas.openxmlformats.org/officeDocument/2006/math">
                      <m:r>
                        <a:rPr lang="tr-TR" sz="2400" b="0" i="1" dirty="0" smtClean="0">
                          <a:latin typeface="Cambria Math" panose="02040503050406030204" pitchFamily="18" charset="0"/>
                        </a:rPr>
                        <m:t>𝐸</m:t>
                      </m:r>
                      <m:r>
                        <a:rPr lang="tr-TR" sz="2400" b="0" i="1" dirty="0" smtClean="0">
                          <a:latin typeface="Cambria Math" panose="02040503050406030204" pitchFamily="18" charset="0"/>
                        </a:rPr>
                        <m:t>ş</m:t>
                      </m:r>
                      <m:r>
                        <a:rPr lang="tr-TR" sz="2400" b="0" i="1" dirty="0" smtClean="0">
                          <a:latin typeface="Cambria Math" panose="02040503050406030204" pitchFamily="18" charset="0"/>
                        </a:rPr>
                        <m:t>𝑠𝑖𝑧</m:t>
                      </m:r>
                      <m:r>
                        <a:rPr lang="tr-TR" sz="2400" b="0" i="1" dirty="0" smtClean="0">
                          <a:latin typeface="Cambria Math" panose="02040503050406030204" pitchFamily="18" charset="0"/>
                        </a:rPr>
                        <m:t> </m:t>
                      </m:r>
                      <m:r>
                        <a:rPr lang="tr-TR" sz="2400" b="0" i="1" dirty="0" smtClean="0">
                          <a:latin typeface="Cambria Math" panose="02040503050406030204" pitchFamily="18" charset="0"/>
                        </a:rPr>
                        <m:t>𝑅𝑜𝑡𝑎</m:t>
                      </m:r>
                      <m:r>
                        <a:rPr lang="tr-TR" sz="2400" b="0" i="1" dirty="0" smtClean="0">
                          <a:latin typeface="Cambria Math" panose="02040503050406030204" pitchFamily="18" charset="0"/>
                        </a:rPr>
                        <m:t> </m:t>
                      </m:r>
                      <m:r>
                        <a:rPr lang="tr-TR" sz="2400" b="0" i="1" dirty="0" smtClean="0">
                          <a:latin typeface="Cambria Math" panose="02040503050406030204" pitchFamily="18" charset="0"/>
                        </a:rPr>
                        <m:t>𝑆𝑎𝑦𝚤𝑠𝚤</m:t>
                      </m:r>
                      <m:r>
                        <a:rPr lang="en-US" sz="2400" i="1" dirty="0" smtClean="0">
                          <a:latin typeface="Cambria Math" panose="02040503050406030204" pitchFamily="18" charset="0"/>
                        </a:rPr>
                        <m:t>=</m:t>
                      </m:r>
                      <m:f>
                        <m:fPr>
                          <m:ctrlPr>
                            <a:rPr lang="en-US" sz="2400" i="1" dirty="0" smtClean="0">
                              <a:latin typeface="Cambria Math" panose="02040503050406030204" pitchFamily="18" charset="0"/>
                            </a:rPr>
                          </m:ctrlPr>
                        </m:fPr>
                        <m:num>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−1)!</m:t>
                          </m:r>
                        </m:num>
                        <m:den>
                          <m:r>
                            <a:rPr lang="en-US" sz="2400" i="1" dirty="0" smtClean="0">
                              <a:latin typeface="Cambria Math" panose="02040503050406030204" pitchFamily="18" charset="0"/>
                            </a:rPr>
                            <m:t>2</m:t>
                          </m:r>
                        </m:den>
                      </m:f>
                    </m:oMath>
                  </m:oMathPara>
                </a14:m>
                <a:endParaRPr lang="tr-TR" sz="2400" dirty="0"/>
              </a:p>
            </p:txBody>
          </p:sp>
        </mc:Choice>
        <mc:Fallback xmlns="">
          <p:sp>
            <p:nvSpPr>
              <p:cNvPr id="2" name="TextBox 1">
                <a:extLst>
                  <a:ext uri="{FF2B5EF4-FFF2-40B4-BE49-F238E27FC236}">
                    <a16:creationId xmlns:a16="http://schemas.microsoft.com/office/drawing/2014/main" id="{470529C1-97BB-0415-352C-561FFB32FE3C}"/>
                  </a:ext>
                </a:extLst>
              </p:cNvPr>
              <p:cNvSpPr txBox="1">
                <a:spLocks noRot="1" noChangeAspect="1" noMove="1" noResize="1" noEditPoints="1" noAdjustHandles="1" noChangeArrowheads="1" noChangeShapeType="1" noTextEdit="1"/>
              </p:cNvSpPr>
              <p:nvPr/>
            </p:nvSpPr>
            <p:spPr>
              <a:xfrm>
                <a:off x="2532743" y="895712"/>
                <a:ext cx="9564914" cy="3378745"/>
              </a:xfrm>
              <a:prstGeom prst="rect">
                <a:avLst/>
              </a:prstGeom>
              <a:blipFill>
                <a:blip r:embed="rId3"/>
                <a:stretch>
                  <a:fillRect l="-955" t="-1444"/>
                </a:stretch>
              </a:blipFill>
            </p:spPr>
            <p:txBody>
              <a:bodyPr/>
              <a:lstStyle/>
              <a:p>
                <a:r>
                  <a:rPr lang="tr-TR">
                    <a:noFill/>
                  </a:rPr>
                  <a:t> </a:t>
                </a:r>
              </a:p>
            </p:txBody>
          </p:sp>
        </mc:Fallback>
      </mc:AlternateContent>
      <p:pic>
        <p:nvPicPr>
          <p:cNvPr id="4" name="Resim 1">
            <a:extLst>
              <a:ext uri="{FF2B5EF4-FFF2-40B4-BE49-F238E27FC236}">
                <a16:creationId xmlns:a16="http://schemas.microsoft.com/office/drawing/2014/main" id="{C0669DF8-AFC0-D445-5506-CED9D7C9A4D4}"/>
              </a:ext>
            </a:extLst>
          </p:cNvPr>
          <p:cNvPicPr>
            <a:picLocks noChangeAspect="1"/>
          </p:cNvPicPr>
          <p:nvPr/>
        </p:nvPicPr>
        <p:blipFill>
          <a:blip r:embed="rId4"/>
          <a:stretch>
            <a:fillRect/>
          </a:stretch>
        </p:blipFill>
        <p:spPr>
          <a:xfrm>
            <a:off x="2294790" y="4628917"/>
            <a:ext cx="10040820" cy="2638593"/>
          </a:xfrm>
          <a:prstGeom prst="rect">
            <a:avLst/>
          </a:prstGeom>
        </p:spPr>
      </p:pic>
    </p:spTree>
    <p:extLst>
      <p:ext uri="{BB962C8B-B14F-4D97-AF65-F5344CB8AC3E}">
        <p14:creationId xmlns:p14="http://schemas.microsoft.com/office/powerpoint/2010/main" val="3500617397"/>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1"/>
          <p:cNvSpPr/>
          <p:nvPr/>
        </p:nvSpPr>
        <p:spPr>
          <a:xfrm>
            <a:off x="3413760" y="3086874"/>
            <a:ext cx="7899321" cy="1039416"/>
          </a:xfrm>
          <a:prstGeom prst="rect">
            <a:avLst/>
          </a:prstGeom>
          <a:noFill/>
          <a:ln/>
        </p:spPr>
        <p:txBody>
          <a:bodyPr wrap="square" rtlCol="0" anchor="t"/>
          <a:lstStyle/>
          <a:p>
            <a:pPr marL="0" indent="0" algn="ctr">
              <a:lnSpc>
                <a:spcPts val="4092"/>
              </a:lnSpc>
              <a:buNone/>
            </a:pPr>
            <a:r>
              <a:rPr lang="tr-TR" sz="3274" b="1" dirty="0">
                <a:solidFill>
                  <a:srgbClr val="5B5F72"/>
                </a:solidFill>
                <a:latin typeface="Instrument Sans" pitchFamily="34" charset="0"/>
                <a:ea typeface="Instrument Sans" pitchFamily="34" charset="-122"/>
                <a:cs typeface="Instrument Sans" pitchFamily="34" charset="-120"/>
              </a:rPr>
              <a:t>Konferans Rotası Hikayesi</a:t>
            </a:r>
            <a:endParaRPr lang="en-US" sz="3274" dirty="0"/>
          </a:p>
        </p:txBody>
      </p:sp>
      <p:sp>
        <p:nvSpPr>
          <p:cNvPr id="6" name="Shape 2"/>
          <p:cNvSpPr/>
          <p:nvPr/>
        </p:nvSpPr>
        <p:spPr>
          <a:xfrm>
            <a:off x="7298650" y="3825954"/>
            <a:ext cx="33218" cy="3945136"/>
          </a:xfrm>
          <a:prstGeom prst="roundRect">
            <a:avLst>
              <a:gd name="adj" fmla="val 225288"/>
            </a:avLst>
          </a:prstGeom>
          <a:solidFill>
            <a:srgbClr val="C9CACE"/>
          </a:solidFill>
          <a:ln/>
        </p:spPr>
        <p:txBody>
          <a:bodyPr/>
          <a:lstStyle/>
          <a:p>
            <a:endParaRPr lang="tr-TR"/>
          </a:p>
        </p:txBody>
      </p:sp>
      <p:sp>
        <p:nvSpPr>
          <p:cNvPr id="7" name="Shape 3"/>
          <p:cNvSpPr/>
          <p:nvPr/>
        </p:nvSpPr>
        <p:spPr>
          <a:xfrm>
            <a:off x="6546175" y="4126290"/>
            <a:ext cx="581978" cy="33218"/>
          </a:xfrm>
          <a:prstGeom prst="roundRect">
            <a:avLst>
              <a:gd name="adj" fmla="val 225288"/>
            </a:avLst>
          </a:prstGeom>
          <a:solidFill>
            <a:srgbClr val="C9CACE"/>
          </a:solidFill>
          <a:ln/>
        </p:spPr>
        <p:txBody>
          <a:bodyPr/>
          <a:lstStyle/>
          <a:p>
            <a:endParaRPr lang="tr-TR"/>
          </a:p>
        </p:txBody>
      </p:sp>
      <p:sp>
        <p:nvSpPr>
          <p:cNvPr id="8" name="Shape 4"/>
          <p:cNvSpPr/>
          <p:nvPr/>
        </p:nvSpPr>
        <p:spPr>
          <a:xfrm>
            <a:off x="7128153" y="3955852"/>
            <a:ext cx="374094" cy="374094"/>
          </a:xfrm>
          <a:prstGeom prst="roundRect">
            <a:avLst>
              <a:gd name="adj" fmla="val 20005"/>
            </a:avLst>
          </a:prstGeom>
          <a:noFill/>
          <a:ln w="7620">
            <a:solidFill>
              <a:srgbClr val="C9CACE"/>
            </a:solidFill>
            <a:prstDash val="solid"/>
          </a:ln>
        </p:spPr>
        <p:txBody>
          <a:bodyPr/>
          <a:lstStyle/>
          <a:p>
            <a:endParaRPr lang="tr-TR"/>
          </a:p>
        </p:txBody>
      </p:sp>
      <p:sp>
        <p:nvSpPr>
          <p:cNvPr id="9" name="Text 5"/>
          <p:cNvSpPr/>
          <p:nvPr/>
        </p:nvSpPr>
        <p:spPr>
          <a:xfrm>
            <a:off x="7266861" y="3924658"/>
            <a:ext cx="96560" cy="311706"/>
          </a:xfrm>
          <a:prstGeom prst="rect">
            <a:avLst/>
          </a:prstGeom>
          <a:noFill/>
          <a:ln/>
        </p:spPr>
        <p:txBody>
          <a:bodyPr wrap="none" rtlCol="0" anchor="t"/>
          <a:lstStyle/>
          <a:p>
            <a:pPr marL="0" indent="0" algn="ctr">
              <a:lnSpc>
                <a:spcPts val="2455"/>
              </a:lnSpc>
              <a:buNone/>
            </a:pPr>
            <a:r>
              <a:rPr lang="en-US" sz="1964" b="1" dirty="0">
                <a:solidFill>
                  <a:srgbClr val="5B5F71"/>
                </a:solidFill>
                <a:latin typeface="Instrument Sans" pitchFamily="34" charset="0"/>
                <a:ea typeface="Instrument Sans" pitchFamily="34" charset="-122"/>
                <a:cs typeface="Instrument Sans" pitchFamily="34" charset="-120"/>
              </a:rPr>
              <a:t>1</a:t>
            </a:r>
            <a:endParaRPr lang="en-US" sz="1964" dirty="0"/>
          </a:p>
        </p:txBody>
      </p:sp>
      <p:sp>
        <p:nvSpPr>
          <p:cNvPr id="10" name="Text 6"/>
          <p:cNvSpPr/>
          <p:nvPr/>
        </p:nvSpPr>
        <p:spPr>
          <a:xfrm>
            <a:off x="4337627" y="3940255"/>
            <a:ext cx="2078712" cy="259794"/>
          </a:xfrm>
          <a:prstGeom prst="rect">
            <a:avLst/>
          </a:prstGeom>
          <a:noFill/>
          <a:ln/>
        </p:spPr>
        <p:txBody>
          <a:bodyPr wrap="none" rtlCol="0" anchor="t"/>
          <a:lstStyle/>
          <a:p>
            <a:pPr marL="0" indent="0" algn="r">
              <a:lnSpc>
                <a:spcPts val="2046"/>
              </a:lnSpc>
              <a:buNone/>
            </a:pPr>
            <a:r>
              <a:rPr lang="tr-TR" sz="2800" b="1" dirty="0">
                <a:solidFill>
                  <a:srgbClr val="5B5F71"/>
                </a:solidFill>
                <a:latin typeface="Instrument Sans" pitchFamily="34" charset="0"/>
                <a:ea typeface="Instrument Sans" pitchFamily="34" charset="-122"/>
                <a:cs typeface="Instrument Sans" pitchFamily="34" charset="-120"/>
              </a:rPr>
              <a:t>Konu</a:t>
            </a:r>
            <a:endParaRPr lang="en-US" sz="2800" dirty="0"/>
          </a:p>
        </p:txBody>
      </p:sp>
      <p:sp>
        <p:nvSpPr>
          <p:cNvPr id="11" name="Text 7"/>
          <p:cNvSpPr/>
          <p:nvPr/>
        </p:nvSpPr>
        <p:spPr>
          <a:xfrm>
            <a:off x="3365540" y="4197452"/>
            <a:ext cx="3035022" cy="1064419"/>
          </a:xfrm>
          <a:prstGeom prst="rect">
            <a:avLst/>
          </a:prstGeom>
          <a:noFill/>
          <a:ln/>
        </p:spPr>
        <p:txBody>
          <a:bodyPr wrap="square" rtlCol="0" anchor="t"/>
          <a:lstStyle/>
          <a:p>
            <a:pPr marL="0" indent="0" algn="r">
              <a:lnSpc>
                <a:spcPts val="2095"/>
              </a:lnSpc>
              <a:buNone/>
            </a:pPr>
            <a:r>
              <a:rPr lang="tr-TR" dirty="0">
                <a:solidFill>
                  <a:srgbClr val="5B5F71"/>
                </a:solidFill>
                <a:ea typeface="Instrument Sans" pitchFamily="34" charset="-122"/>
              </a:rPr>
              <a:t>4 farklı şehirde konferans yapması planlanan bir konuşmacı minimum mesafeyi katederek  her şehre gitmek ve kendi şehrine geri dönmek istemektedir</a:t>
            </a:r>
            <a:endParaRPr lang="en-US" dirty="0"/>
          </a:p>
        </p:txBody>
      </p:sp>
      <p:sp>
        <p:nvSpPr>
          <p:cNvPr id="12" name="Shape 8"/>
          <p:cNvSpPr/>
          <p:nvPr/>
        </p:nvSpPr>
        <p:spPr>
          <a:xfrm>
            <a:off x="7502247" y="4957703"/>
            <a:ext cx="581978" cy="33218"/>
          </a:xfrm>
          <a:prstGeom prst="roundRect">
            <a:avLst>
              <a:gd name="adj" fmla="val 225288"/>
            </a:avLst>
          </a:prstGeom>
          <a:solidFill>
            <a:srgbClr val="C9CACE"/>
          </a:solidFill>
          <a:ln/>
        </p:spPr>
        <p:txBody>
          <a:bodyPr/>
          <a:lstStyle/>
          <a:p>
            <a:endParaRPr lang="tr-TR"/>
          </a:p>
        </p:txBody>
      </p:sp>
      <p:sp>
        <p:nvSpPr>
          <p:cNvPr id="13" name="Shape 9"/>
          <p:cNvSpPr/>
          <p:nvPr/>
        </p:nvSpPr>
        <p:spPr>
          <a:xfrm>
            <a:off x="7128153" y="4787265"/>
            <a:ext cx="374094" cy="374094"/>
          </a:xfrm>
          <a:prstGeom prst="roundRect">
            <a:avLst>
              <a:gd name="adj" fmla="val 20005"/>
            </a:avLst>
          </a:prstGeom>
          <a:noFill/>
          <a:ln w="7620">
            <a:solidFill>
              <a:srgbClr val="C9CACE"/>
            </a:solidFill>
            <a:prstDash val="solid"/>
          </a:ln>
        </p:spPr>
        <p:txBody>
          <a:bodyPr/>
          <a:lstStyle/>
          <a:p>
            <a:endParaRPr lang="tr-TR"/>
          </a:p>
        </p:txBody>
      </p:sp>
      <p:sp>
        <p:nvSpPr>
          <p:cNvPr id="14" name="Text 10"/>
          <p:cNvSpPr/>
          <p:nvPr/>
        </p:nvSpPr>
        <p:spPr>
          <a:xfrm>
            <a:off x="7245668" y="4818459"/>
            <a:ext cx="138946" cy="311706"/>
          </a:xfrm>
          <a:prstGeom prst="rect">
            <a:avLst/>
          </a:prstGeom>
          <a:noFill/>
          <a:ln/>
        </p:spPr>
        <p:txBody>
          <a:bodyPr wrap="none" rtlCol="0" anchor="t"/>
          <a:lstStyle/>
          <a:p>
            <a:pPr marL="0" indent="0" algn="ctr">
              <a:lnSpc>
                <a:spcPts val="2455"/>
              </a:lnSpc>
              <a:buNone/>
            </a:pPr>
            <a:r>
              <a:rPr lang="en-US" sz="1964" b="1" dirty="0">
                <a:solidFill>
                  <a:srgbClr val="5B5F71"/>
                </a:solidFill>
                <a:latin typeface="Instrument Sans" pitchFamily="34" charset="0"/>
                <a:ea typeface="Instrument Sans" pitchFamily="34" charset="-122"/>
                <a:cs typeface="Instrument Sans" pitchFamily="34" charset="-120"/>
              </a:rPr>
              <a:t>2</a:t>
            </a:r>
            <a:endParaRPr lang="en-US" sz="1964" dirty="0"/>
          </a:p>
        </p:txBody>
      </p:sp>
      <p:sp>
        <p:nvSpPr>
          <p:cNvPr id="15" name="Text 11"/>
          <p:cNvSpPr/>
          <p:nvPr/>
        </p:nvSpPr>
        <p:spPr>
          <a:xfrm>
            <a:off x="8229838" y="4823579"/>
            <a:ext cx="2078712" cy="259794"/>
          </a:xfrm>
          <a:prstGeom prst="rect">
            <a:avLst/>
          </a:prstGeom>
          <a:noFill/>
          <a:ln/>
        </p:spPr>
        <p:txBody>
          <a:bodyPr wrap="none" rtlCol="0" anchor="t"/>
          <a:lstStyle/>
          <a:p>
            <a:pPr marL="0" indent="0" algn="l">
              <a:lnSpc>
                <a:spcPts val="2046"/>
              </a:lnSpc>
              <a:buNone/>
            </a:pPr>
            <a:r>
              <a:rPr lang="tr-TR" sz="2800" b="1" dirty="0">
                <a:solidFill>
                  <a:srgbClr val="5B5F71"/>
                </a:solidFill>
                <a:ea typeface="Instrument Sans" pitchFamily="34" charset="-122"/>
              </a:rPr>
              <a:t>Fikir</a:t>
            </a:r>
            <a:endParaRPr lang="en-US" sz="2800" dirty="0"/>
          </a:p>
        </p:txBody>
      </p:sp>
      <p:sp>
        <p:nvSpPr>
          <p:cNvPr id="16" name="Text 12"/>
          <p:cNvSpPr/>
          <p:nvPr/>
        </p:nvSpPr>
        <p:spPr>
          <a:xfrm>
            <a:off x="8229838" y="5183148"/>
            <a:ext cx="3035022" cy="1064419"/>
          </a:xfrm>
          <a:prstGeom prst="rect">
            <a:avLst/>
          </a:prstGeom>
          <a:noFill/>
          <a:ln/>
        </p:spPr>
        <p:txBody>
          <a:bodyPr wrap="square" rtlCol="0" anchor="t"/>
          <a:lstStyle/>
          <a:p>
            <a:r>
              <a:rPr lang="tr-TR" dirty="0">
                <a:solidFill>
                  <a:schemeClr val="tx1">
                    <a:lumMod val="65000"/>
                    <a:lumOff val="35000"/>
                  </a:schemeClr>
                </a:solidFill>
              </a:rPr>
              <a:t>Konuşmacının, her şehirde konferans verip şehrine geri döndüğünde en kısa mesafeyi katetmesi için gerekli rotayı bulmak</a:t>
            </a:r>
          </a:p>
        </p:txBody>
      </p:sp>
      <p:sp>
        <p:nvSpPr>
          <p:cNvPr id="17" name="Shape 13"/>
          <p:cNvSpPr/>
          <p:nvPr/>
        </p:nvSpPr>
        <p:spPr>
          <a:xfrm>
            <a:off x="6538934" y="6351536"/>
            <a:ext cx="581978" cy="33218"/>
          </a:xfrm>
          <a:prstGeom prst="roundRect">
            <a:avLst>
              <a:gd name="adj" fmla="val 225288"/>
            </a:avLst>
          </a:prstGeom>
          <a:solidFill>
            <a:srgbClr val="C9CACE"/>
          </a:solidFill>
          <a:ln/>
        </p:spPr>
        <p:txBody>
          <a:bodyPr/>
          <a:lstStyle/>
          <a:p>
            <a:endParaRPr lang="tr-TR"/>
          </a:p>
        </p:txBody>
      </p:sp>
      <p:sp>
        <p:nvSpPr>
          <p:cNvPr id="18" name="Shape 14"/>
          <p:cNvSpPr/>
          <p:nvPr/>
        </p:nvSpPr>
        <p:spPr>
          <a:xfrm>
            <a:off x="7120912" y="6181098"/>
            <a:ext cx="374094" cy="374094"/>
          </a:xfrm>
          <a:prstGeom prst="roundRect">
            <a:avLst>
              <a:gd name="adj" fmla="val 20005"/>
            </a:avLst>
          </a:prstGeom>
          <a:noFill/>
          <a:ln w="7620">
            <a:solidFill>
              <a:srgbClr val="C9CACE"/>
            </a:solidFill>
            <a:prstDash val="solid"/>
          </a:ln>
        </p:spPr>
        <p:txBody>
          <a:bodyPr/>
          <a:lstStyle/>
          <a:p>
            <a:endParaRPr lang="tr-TR"/>
          </a:p>
        </p:txBody>
      </p:sp>
      <p:sp>
        <p:nvSpPr>
          <p:cNvPr id="19" name="Text 15"/>
          <p:cNvSpPr/>
          <p:nvPr/>
        </p:nvSpPr>
        <p:spPr>
          <a:xfrm>
            <a:off x="7245668" y="6149925"/>
            <a:ext cx="144423" cy="311706"/>
          </a:xfrm>
          <a:prstGeom prst="rect">
            <a:avLst/>
          </a:prstGeom>
          <a:noFill/>
          <a:ln/>
        </p:spPr>
        <p:txBody>
          <a:bodyPr wrap="none" rtlCol="0" anchor="t"/>
          <a:lstStyle/>
          <a:p>
            <a:pPr marL="0" indent="0" algn="ctr">
              <a:lnSpc>
                <a:spcPts val="2455"/>
              </a:lnSpc>
              <a:buNone/>
            </a:pPr>
            <a:r>
              <a:rPr lang="en-US" sz="1964" b="1" dirty="0">
                <a:solidFill>
                  <a:srgbClr val="5B5F71"/>
                </a:solidFill>
                <a:latin typeface="Instrument Sans" pitchFamily="34" charset="0"/>
                <a:ea typeface="Instrument Sans" pitchFamily="34" charset="-122"/>
                <a:cs typeface="Instrument Sans" pitchFamily="34" charset="-120"/>
              </a:rPr>
              <a:t>3</a:t>
            </a:r>
            <a:endParaRPr lang="en-US" sz="1964" dirty="0"/>
          </a:p>
        </p:txBody>
      </p:sp>
      <p:sp>
        <p:nvSpPr>
          <p:cNvPr id="20" name="Text 16"/>
          <p:cNvSpPr/>
          <p:nvPr/>
        </p:nvSpPr>
        <p:spPr>
          <a:xfrm>
            <a:off x="4383058" y="6201837"/>
            <a:ext cx="2078712" cy="259794"/>
          </a:xfrm>
          <a:prstGeom prst="rect">
            <a:avLst/>
          </a:prstGeom>
          <a:noFill/>
          <a:ln/>
        </p:spPr>
        <p:txBody>
          <a:bodyPr wrap="none" rtlCol="0" anchor="t"/>
          <a:lstStyle/>
          <a:p>
            <a:pPr marL="0" indent="0" algn="r">
              <a:lnSpc>
                <a:spcPts val="2046"/>
              </a:lnSpc>
              <a:buNone/>
            </a:pPr>
            <a:r>
              <a:rPr lang="tr-TR" sz="2800" b="1" dirty="0">
                <a:solidFill>
                  <a:srgbClr val="5B5F71"/>
                </a:solidFill>
                <a:ea typeface="Instrument Sans" pitchFamily="34" charset="-122"/>
              </a:rPr>
              <a:t>Problem</a:t>
            </a:r>
            <a:endParaRPr lang="en-US" sz="2800" dirty="0"/>
          </a:p>
        </p:txBody>
      </p:sp>
      <p:sp>
        <p:nvSpPr>
          <p:cNvPr id="21" name="Text 17"/>
          <p:cNvSpPr/>
          <p:nvPr/>
        </p:nvSpPr>
        <p:spPr>
          <a:xfrm>
            <a:off x="3437937" y="6517918"/>
            <a:ext cx="3035022" cy="1330523"/>
          </a:xfrm>
          <a:prstGeom prst="rect">
            <a:avLst/>
          </a:prstGeom>
          <a:noFill/>
          <a:ln/>
        </p:spPr>
        <p:txBody>
          <a:bodyPr wrap="square" rtlCol="0" anchor="t"/>
          <a:lstStyle/>
          <a:p>
            <a:pPr marL="0" indent="0" algn="r">
              <a:lnSpc>
                <a:spcPts val="2095"/>
              </a:lnSpc>
              <a:buNone/>
            </a:pPr>
            <a:r>
              <a:rPr lang="tr-TR" dirty="0">
                <a:solidFill>
                  <a:schemeClr val="tx1">
                    <a:lumMod val="65000"/>
                    <a:lumOff val="35000"/>
                  </a:schemeClr>
                </a:solidFill>
              </a:rPr>
              <a:t>Konuşmacının minimum mesafeyi katederek tüm şehirlere gitmesi için hangi rotayı takip etmesi gerekir?</a:t>
            </a:r>
            <a:endParaRPr lang="en-US" dirty="0">
              <a:solidFill>
                <a:schemeClr val="tx1">
                  <a:lumMod val="65000"/>
                  <a:lumOff val="35000"/>
                </a:schemeClr>
              </a:solidFill>
            </a:endParaRPr>
          </a:p>
        </p:txBody>
      </p:sp>
      <p:pic>
        <p:nvPicPr>
          <p:cNvPr id="31" name="Picture 30" descr="A map of land with red points&#10;&#10;Description automatically generated">
            <a:extLst>
              <a:ext uri="{FF2B5EF4-FFF2-40B4-BE49-F238E27FC236}">
                <a16:creationId xmlns:a16="http://schemas.microsoft.com/office/drawing/2014/main" id="{DA13DA06-5703-CE6B-B6B7-8FDA5E0B8D64}"/>
              </a:ext>
            </a:extLst>
          </p:cNvPr>
          <p:cNvPicPr>
            <a:picLocks noChangeAspect="1"/>
          </p:cNvPicPr>
          <p:nvPr/>
        </p:nvPicPr>
        <p:blipFill rotWithShape="1">
          <a:blip r:embed="rId4"/>
          <a:srcRect t="18109" b="21428"/>
          <a:stretch/>
        </p:blipFill>
        <p:spPr>
          <a:xfrm>
            <a:off x="10899" y="-37921"/>
            <a:ext cx="14630400" cy="3053807"/>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B45C6027-C709-22C2-13DF-7FFDA105FF0E}"/>
              </a:ext>
            </a:extLst>
          </p:cNvPr>
          <p:cNvSpPr txBox="1"/>
          <p:nvPr/>
        </p:nvSpPr>
        <p:spPr>
          <a:xfrm>
            <a:off x="1393902" y="1103971"/>
            <a:ext cx="7147932" cy="959302"/>
          </a:xfrm>
          <a:prstGeom prst="rect">
            <a:avLst/>
          </a:prstGeom>
          <a:noFill/>
        </p:spPr>
        <p:txBody>
          <a:bodyPr wrap="square">
            <a:spAutoFit/>
          </a:bodyPr>
          <a:lstStyle/>
          <a:p>
            <a:pPr marL="0" marR="0" lvl="0" indent="0" algn="l" defTabSz="914400" rtl="0" eaLnBrk="1" fontAlgn="auto" latinLnBrk="0" hangingPunct="1">
              <a:lnSpc>
                <a:spcPts val="7545"/>
              </a:lnSpc>
              <a:spcBef>
                <a:spcPts val="0"/>
              </a:spcBef>
              <a:spcAft>
                <a:spcPts val="0"/>
              </a:spcAft>
              <a:buClrTx/>
              <a:buSzTx/>
              <a:buFontTx/>
              <a:buNone/>
              <a:tabLst/>
              <a:defRPr/>
            </a:pPr>
            <a:r>
              <a:rPr lang="tr-TR" sz="4300" b="1" dirty="0">
                <a:solidFill>
                  <a:schemeClr val="tx1">
                    <a:lumMod val="75000"/>
                    <a:lumOff val="25000"/>
                  </a:schemeClr>
                </a:solidFill>
                <a:latin typeface="Calibri" panose="020F0502020204030204"/>
                <a:ea typeface="Instrument Sans" pitchFamily="34" charset="-122"/>
              </a:rPr>
              <a:t>En Yakın Komşu Algoritması</a:t>
            </a:r>
            <a:endParaRPr kumimoji="0" lang="en-US" sz="43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8A8BEA9B-93A0-EC92-F103-97C58D927E22}"/>
                  </a:ext>
                </a:extLst>
              </p:cNvPr>
              <p:cNvSpPr txBox="1"/>
              <p:nvPr/>
            </p:nvSpPr>
            <p:spPr>
              <a:xfrm>
                <a:off x="1105741" y="2395282"/>
                <a:ext cx="7436093" cy="4613507"/>
              </a:xfrm>
              <a:prstGeom prst="rect">
                <a:avLst/>
              </a:prstGeom>
              <a:noFill/>
            </p:spPr>
            <p:txBody>
              <a:bodyPr wrap="square" rtlCol="0">
                <a:spAutoFit/>
              </a:bodyPr>
              <a:lstStyle/>
              <a:p>
                <a:pPr algn="l"/>
                <a:r>
                  <a:rPr lang="tr-TR" sz="2400" dirty="0"/>
                  <a:t>En yakın komşu sezgiselinde (nearest neighbor) temel yaklaşım her zaman en yakın şehrin ziyaret edilmesidir. Bu algoritma O (</a:t>
                </a:r>
                <a14:m>
                  <m:oMath xmlns:m="http://schemas.openxmlformats.org/officeDocument/2006/math">
                    <m:sSup>
                      <m:sSupPr>
                        <m:ctrlPr>
                          <a:rPr lang="tr-TR" sz="2400" i="1" smtClean="0">
                            <a:latin typeface="Cambria Math" panose="02040503050406030204" pitchFamily="18" charset="0"/>
                          </a:rPr>
                        </m:ctrlPr>
                      </m:sSupPr>
                      <m:e>
                        <m:r>
                          <a:rPr lang="tr-TR" sz="2400" b="0" i="1" smtClean="0">
                            <a:latin typeface="Cambria Math" panose="02040503050406030204" pitchFamily="18" charset="0"/>
                          </a:rPr>
                          <m:t>𝑛</m:t>
                        </m:r>
                      </m:e>
                      <m:sup>
                        <m:r>
                          <a:rPr lang="tr-TR" sz="2400" b="0" i="1" smtClean="0">
                            <a:latin typeface="Cambria Math" panose="02040503050406030204" pitchFamily="18" charset="0"/>
                          </a:rPr>
                          <m:t>2</m:t>
                        </m:r>
                      </m:sup>
                    </m:sSup>
                  </m:oMath>
                </a14:m>
                <a:r>
                  <a:rPr lang="tr-TR" sz="2400" dirty="0"/>
                  <a:t>) karmaşıklık seviyesine sahiptir. En yakın komşu sezgiselinin adımları aşağıdaki gibidir:</a:t>
                </a:r>
              </a:p>
              <a:p>
                <a:pPr algn="l"/>
                <a:endParaRPr lang="tr-TR" sz="2400" dirty="0"/>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rPr>
                  <a:t>Başlangıç Şehri Belirleme: İlk olarak, bir başlangıç şehri seçilir. </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rPr>
                  <a:t>En Yakın Komşuyu Bulma: Mevcut konumdan henüz ziyaret edilmemiş ve en yakın olan şehir bulunur.</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rPr>
                  <a:t>Tüm Şehirler Ziyaret Edilene Kadar Tekrarla: Bu işlem, tüm şehirler ziyaret edilene kadar tekrarlanır. Son şehirden başlangıç şehrine geri dönülür.</a:t>
                </a:r>
              </a:p>
            </p:txBody>
          </p:sp>
        </mc:Choice>
        <mc:Fallback xmlns="">
          <p:sp>
            <p:nvSpPr>
              <p:cNvPr id="5" name="TextBox 5">
                <a:extLst>
                  <a:ext uri="{FF2B5EF4-FFF2-40B4-BE49-F238E27FC236}">
                    <a16:creationId xmlns:a16="http://schemas.microsoft.com/office/drawing/2014/main" id="{8A8BEA9B-93A0-EC92-F103-97C58D927E22}"/>
                  </a:ext>
                </a:extLst>
              </p:cNvPr>
              <p:cNvSpPr txBox="1">
                <a:spLocks noRot="1" noChangeAspect="1" noMove="1" noResize="1" noEditPoints="1" noAdjustHandles="1" noChangeArrowheads="1" noChangeShapeType="1" noTextEdit="1"/>
              </p:cNvSpPr>
              <p:nvPr/>
            </p:nvSpPr>
            <p:spPr>
              <a:xfrm>
                <a:off x="1105741" y="2395282"/>
                <a:ext cx="7436093" cy="4613507"/>
              </a:xfrm>
              <a:prstGeom prst="rect">
                <a:avLst/>
              </a:prstGeom>
              <a:blipFill>
                <a:blip r:embed="rId2"/>
                <a:stretch>
                  <a:fillRect l="-1311" t="-1057" r="-1230" b="-132"/>
                </a:stretch>
              </a:blipFill>
            </p:spPr>
            <p:txBody>
              <a:bodyPr/>
              <a:lstStyle/>
              <a:p>
                <a:r>
                  <a:rPr lang="tr-TR">
                    <a:noFill/>
                  </a:rPr>
                  <a:t> </a:t>
                </a:r>
              </a:p>
            </p:txBody>
          </p:sp>
        </mc:Fallback>
      </mc:AlternateContent>
      <p:pic>
        <p:nvPicPr>
          <p:cNvPr id="7" name="Picture 4" descr="en yakın komşu algoritmasının bir gösterimi&#10;">
            <a:extLst>
              <a:ext uri="{FF2B5EF4-FFF2-40B4-BE49-F238E27FC236}">
                <a16:creationId xmlns:a16="http://schemas.microsoft.com/office/drawing/2014/main" id="{88FCF6AC-26FD-FBDC-BA27-88C4380CF85B}"/>
              </a:ext>
            </a:extLst>
          </p:cNvPr>
          <p:cNvPicPr>
            <a:picLocks noChangeAspect="1"/>
          </p:cNvPicPr>
          <p:nvPr/>
        </p:nvPicPr>
        <p:blipFill>
          <a:blip r:embed="rId3"/>
          <a:stretch>
            <a:fillRect/>
          </a:stretch>
        </p:blipFill>
        <p:spPr>
          <a:xfrm>
            <a:off x="9411629" y="3314567"/>
            <a:ext cx="4716462" cy="3444337"/>
          </a:xfrm>
          <a:prstGeom prst="rect">
            <a:avLst/>
          </a:prstGeom>
        </p:spPr>
      </p:pic>
    </p:spTree>
    <p:extLst>
      <p:ext uri="{BB962C8B-B14F-4D97-AF65-F5344CB8AC3E}">
        <p14:creationId xmlns:p14="http://schemas.microsoft.com/office/powerpoint/2010/main" val="140248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D2635292-5DED-D736-5FB7-E16C5691C552}"/>
              </a:ext>
            </a:extLst>
          </p:cNvPr>
          <p:cNvSpPr txBox="1"/>
          <p:nvPr/>
        </p:nvSpPr>
        <p:spPr>
          <a:xfrm>
            <a:off x="113484" y="151454"/>
            <a:ext cx="9206182" cy="8771632"/>
          </a:xfrm>
          <a:prstGeom prst="rect">
            <a:avLst/>
          </a:prstGeom>
          <a:noFill/>
        </p:spPr>
        <p:txBody>
          <a:bodyPr wrap="square">
            <a:spAutoFit/>
          </a:bodyPr>
          <a:lstStyle/>
          <a:p>
            <a:r>
              <a:rPr lang="tr-TR" sz="2000" dirty="0"/>
              <a:t>	</a:t>
            </a:r>
            <a:r>
              <a:rPr lang="tr-TR" sz="2400" dirty="0"/>
              <a:t>Başlangıç düğümü = Eskişehir (E)</a:t>
            </a:r>
          </a:p>
          <a:p>
            <a:endParaRPr lang="tr-TR" sz="2400" dirty="0"/>
          </a:p>
          <a:p>
            <a:r>
              <a:rPr lang="tr-TR" sz="2400" dirty="0"/>
              <a:t>	1) E’den gidilebilecek olası yol uzunlukları </a:t>
            </a:r>
          </a:p>
          <a:p>
            <a:pPr marL="285750" indent="517525"/>
            <a:r>
              <a:rPr lang="tr-TR" sz="2400" dirty="0"/>
              <a:t>223 (E-D), 270 (E-K), </a:t>
            </a:r>
            <a:r>
              <a:rPr lang="tr-TR" sz="2400" b="1" dirty="0">
                <a:solidFill>
                  <a:srgbClr val="FF0000"/>
                </a:solidFill>
              </a:rPr>
              <a:t>112 (E-A)</a:t>
            </a:r>
          </a:p>
          <a:p>
            <a:r>
              <a:rPr lang="tr-TR" sz="2400" dirty="0"/>
              <a:t>	En kısa yol E-A olduğundan Afyon şehrine gidilir. </a:t>
            </a:r>
          </a:p>
          <a:p>
            <a:r>
              <a:rPr lang="tr-TR" sz="2400" dirty="0"/>
              <a:t>	</a:t>
            </a:r>
          </a:p>
          <a:p>
            <a:r>
              <a:rPr lang="tr-TR" sz="2400" dirty="0"/>
              <a:t>	2) A’dan gidilebilecek olası yol uzunlukları </a:t>
            </a:r>
          </a:p>
          <a:p>
            <a:pPr indent="803275"/>
            <a:r>
              <a:rPr lang="tr-TR" sz="2400" b="1" dirty="0">
                <a:solidFill>
                  <a:srgbClr val="FF0000"/>
                </a:solidFill>
              </a:rPr>
              <a:t>162 (A-D) </a:t>
            </a:r>
            <a:r>
              <a:rPr lang="tr-TR" sz="2400" dirty="0"/>
              <a:t>,195 (A-K)</a:t>
            </a:r>
          </a:p>
          <a:p>
            <a:r>
              <a:rPr lang="tr-TR" sz="2400" dirty="0"/>
              <a:t>	En kısa yol A-D olduğundan Denizli şehrine gidilir. </a:t>
            </a:r>
          </a:p>
          <a:p>
            <a:r>
              <a:rPr lang="tr-TR" sz="2400" dirty="0"/>
              <a:t>	</a:t>
            </a:r>
          </a:p>
          <a:p>
            <a:r>
              <a:rPr lang="tr-TR" sz="2400" dirty="0"/>
              <a:t>	3) D’den gidilebilecek olası yol uzunlukları </a:t>
            </a:r>
          </a:p>
          <a:p>
            <a:pPr indent="803275"/>
            <a:r>
              <a:rPr lang="tr-TR" sz="2400" b="1" dirty="0">
                <a:solidFill>
                  <a:srgbClr val="FF0000"/>
                </a:solidFill>
              </a:rPr>
              <a:t>297 (D-K)*</a:t>
            </a:r>
            <a:r>
              <a:rPr lang="tr-TR" sz="2400" b="1" dirty="0"/>
              <a:t>, </a:t>
            </a:r>
            <a:r>
              <a:rPr lang="tr-TR" sz="2400" dirty="0"/>
              <a:t>223(D-E)</a:t>
            </a:r>
          </a:p>
          <a:p>
            <a:pPr marL="568325" indent="173038"/>
            <a:r>
              <a:rPr lang="tr-TR" sz="2400" dirty="0"/>
              <a:t> En kısa yol D-E fakat bu yoldan gidersek Konya şehrini ziyaret etmemiş oluruz bu sebepten bu yol dışındaki en kısa yoldan yani D-K yolundan ilerliyoruz.</a:t>
            </a:r>
          </a:p>
          <a:p>
            <a:r>
              <a:rPr lang="tr-TR" sz="2400" dirty="0"/>
              <a:t>	</a:t>
            </a:r>
          </a:p>
          <a:p>
            <a:r>
              <a:rPr lang="tr-TR" sz="2400" dirty="0"/>
              <a:t>	 4) K’den gidilebilecek olası yol uzunlukları </a:t>
            </a:r>
          </a:p>
          <a:p>
            <a:pPr indent="803275"/>
            <a:r>
              <a:rPr lang="tr-TR" sz="2400" b="1" dirty="0">
                <a:solidFill>
                  <a:srgbClr val="FF0000"/>
                </a:solidFill>
              </a:rPr>
              <a:t>270(K-E)</a:t>
            </a:r>
          </a:p>
          <a:p>
            <a:r>
              <a:rPr lang="tr-TR" sz="2400" dirty="0"/>
              <a:t>	 </a:t>
            </a:r>
          </a:p>
          <a:p>
            <a:r>
              <a:rPr lang="tr-TR" sz="2400" dirty="0"/>
              <a:t>	En yakın komşu algoritmasına göre en kısa yol = </a:t>
            </a:r>
            <a:r>
              <a:rPr lang="tr-TR" sz="2400" b="1" dirty="0"/>
              <a:t>E-A-D-K-E</a:t>
            </a:r>
          </a:p>
          <a:p>
            <a:r>
              <a:rPr lang="tr-TR" sz="2400" dirty="0"/>
              <a:t>	En kısa yol uzunluğu = 112+162+297+270 = </a:t>
            </a:r>
            <a:r>
              <a:rPr lang="tr-TR" sz="2400" b="1" dirty="0"/>
              <a:t>841</a:t>
            </a:r>
          </a:p>
          <a:p>
            <a:r>
              <a:rPr lang="tr-TR" sz="2400" dirty="0"/>
              <a:t>	</a:t>
            </a:r>
          </a:p>
          <a:p>
            <a:r>
              <a:rPr lang="tr-TR" sz="2000" dirty="0"/>
              <a:t>			</a:t>
            </a:r>
          </a:p>
          <a:p>
            <a:r>
              <a:rPr lang="tr-TR" sz="2000" dirty="0"/>
              <a:t>		</a:t>
            </a:r>
          </a:p>
        </p:txBody>
      </p:sp>
      <p:cxnSp>
        <p:nvCxnSpPr>
          <p:cNvPr id="15" name="Düz Bağlayıcı 14">
            <a:extLst>
              <a:ext uri="{FF2B5EF4-FFF2-40B4-BE49-F238E27FC236}">
                <a16:creationId xmlns:a16="http://schemas.microsoft.com/office/drawing/2014/main" id="{F4ED353A-AA09-595A-A8AB-AD41E389E1C7}"/>
              </a:ext>
            </a:extLst>
          </p:cNvPr>
          <p:cNvCxnSpPr>
            <a:cxnSpLocks/>
          </p:cNvCxnSpPr>
          <p:nvPr/>
        </p:nvCxnSpPr>
        <p:spPr>
          <a:xfrm>
            <a:off x="12059920" y="1859280"/>
            <a:ext cx="741680" cy="188976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Düz Bağlayıcı 16">
            <a:extLst>
              <a:ext uri="{FF2B5EF4-FFF2-40B4-BE49-F238E27FC236}">
                <a16:creationId xmlns:a16="http://schemas.microsoft.com/office/drawing/2014/main" id="{BD879971-62C3-2C98-B8EC-445F1E84473B}"/>
              </a:ext>
            </a:extLst>
          </p:cNvPr>
          <p:cNvCxnSpPr>
            <a:cxnSpLocks/>
          </p:cNvCxnSpPr>
          <p:nvPr/>
        </p:nvCxnSpPr>
        <p:spPr>
          <a:xfrm>
            <a:off x="13002328" y="4242022"/>
            <a:ext cx="764472" cy="189461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Düz Bağlayıcı 18">
            <a:extLst>
              <a:ext uri="{FF2B5EF4-FFF2-40B4-BE49-F238E27FC236}">
                <a16:creationId xmlns:a16="http://schemas.microsoft.com/office/drawing/2014/main" id="{C113BFD3-5530-8725-ADC6-63381E686DED}"/>
              </a:ext>
            </a:extLst>
          </p:cNvPr>
          <p:cNvCxnSpPr>
            <a:cxnSpLocks/>
          </p:cNvCxnSpPr>
          <p:nvPr/>
        </p:nvCxnSpPr>
        <p:spPr>
          <a:xfrm flipH="1" flipV="1">
            <a:off x="12903200" y="5588000"/>
            <a:ext cx="599440" cy="69088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Düz Bağlayıcı 21">
            <a:extLst>
              <a:ext uri="{FF2B5EF4-FFF2-40B4-BE49-F238E27FC236}">
                <a16:creationId xmlns:a16="http://schemas.microsoft.com/office/drawing/2014/main" id="{8A3B62A3-7B73-3AEC-16D6-9546BDCB0AF0}"/>
              </a:ext>
            </a:extLst>
          </p:cNvPr>
          <p:cNvCxnSpPr/>
          <p:nvPr/>
        </p:nvCxnSpPr>
        <p:spPr>
          <a:xfrm>
            <a:off x="12059920" y="4578038"/>
            <a:ext cx="538480" cy="613722"/>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89A270CE-953B-C1AC-730D-3DEEF00CADC7}"/>
              </a:ext>
            </a:extLst>
          </p:cNvPr>
          <p:cNvCxnSpPr>
            <a:cxnSpLocks/>
          </p:cNvCxnSpPr>
          <p:nvPr/>
        </p:nvCxnSpPr>
        <p:spPr>
          <a:xfrm flipH="1">
            <a:off x="11023600" y="4480561"/>
            <a:ext cx="536008" cy="79247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Düz Bağlayıcı 25">
            <a:extLst>
              <a:ext uri="{FF2B5EF4-FFF2-40B4-BE49-F238E27FC236}">
                <a16:creationId xmlns:a16="http://schemas.microsoft.com/office/drawing/2014/main" id="{DD152118-618D-5E3C-4360-BFD242A27A8B}"/>
              </a:ext>
            </a:extLst>
          </p:cNvPr>
          <p:cNvCxnSpPr>
            <a:cxnSpLocks/>
          </p:cNvCxnSpPr>
          <p:nvPr/>
        </p:nvCxnSpPr>
        <p:spPr>
          <a:xfrm flipH="1">
            <a:off x="10147368" y="5689600"/>
            <a:ext cx="530792" cy="7112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Düz Bağlayıcı 28">
            <a:extLst>
              <a:ext uri="{FF2B5EF4-FFF2-40B4-BE49-F238E27FC236}">
                <a16:creationId xmlns:a16="http://schemas.microsoft.com/office/drawing/2014/main" id="{10D9EDB1-5DC4-F58E-85D3-847BF53FAA46}"/>
              </a:ext>
            </a:extLst>
          </p:cNvPr>
          <p:cNvCxnSpPr>
            <a:cxnSpLocks/>
          </p:cNvCxnSpPr>
          <p:nvPr/>
        </p:nvCxnSpPr>
        <p:spPr>
          <a:xfrm flipV="1">
            <a:off x="9919627" y="4114800"/>
            <a:ext cx="758533" cy="202184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2" name="Düz Bağlayıcı 31">
            <a:extLst>
              <a:ext uri="{FF2B5EF4-FFF2-40B4-BE49-F238E27FC236}">
                <a16:creationId xmlns:a16="http://schemas.microsoft.com/office/drawing/2014/main" id="{53AD5B15-34FE-FB28-F83E-442C0E65F737}"/>
              </a:ext>
            </a:extLst>
          </p:cNvPr>
          <p:cNvCxnSpPr>
            <a:cxnSpLocks/>
          </p:cNvCxnSpPr>
          <p:nvPr/>
        </p:nvCxnSpPr>
        <p:spPr>
          <a:xfrm flipH="1">
            <a:off x="10830424" y="1859280"/>
            <a:ext cx="716416" cy="188976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2" name="Akış Çizelgesi: Bağlayıcı 41">
            <a:extLst>
              <a:ext uri="{FF2B5EF4-FFF2-40B4-BE49-F238E27FC236}">
                <a16:creationId xmlns:a16="http://schemas.microsoft.com/office/drawing/2014/main" id="{C09CF86F-E5AD-DD7D-99E4-80C414740C44}"/>
              </a:ext>
            </a:extLst>
          </p:cNvPr>
          <p:cNvSpPr/>
          <p:nvPr/>
        </p:nvSpPr>
        <p:spPr>
          <a:xfrm>
            <a:off x="9451408" y="6045200"/>
            <a:ext cx="701040" cy="69088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sz="4000" dirty="0"/>
              <a:t>D</a:t>
            </a:r>
          </a:p>
        </p:txBody>
      </p:sp>
      <p:sp>
        <p:nvSpPr>
          <p:cNvPr id="44" name="Akış Çizelgesi: Bağlayıcı 43">
            <a:extLst>
              <a:ext uri="{FF2B5EF4-FFF2-40B4-BE49-F238E27FC236}">
                <a16:creationId xmlns:a16="http://schemas.microsoft.com/office/drawing/2014/main" id="{08E36086-B0DD-53BC-F51F-3CF8CE31ACB6}"/>
              </a:ext>
            </a:extLst>
          </p:cNvPr>
          <p:cNvSpPr/>
          <p:nvPr/>
        </p:nvSpPr>
        <p:spPr>
          <a:xfrm>
            <a:off x="13450287" y="6045803"/>
            <a:ext cx="701040" cy="69088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sz="4000" dirty="0"/>
              <a:t>K</a:t>
            </a:r>
          </a:p>
        </p:txBody>
      </p:sp>
      <p:sp>
        <p:nvSpPr>
          <p:cNvPr id="45" name="Akış Çizelgesi: Bağlayıcı 44">
            <a:extLst>
              <a:ext uri="{FF2B5EF4-FFF2-40B4-BE49-F238E27FC236}">
                <a16:creationId xmlns:a16="http://schemas.microsoft.com/office/drawing/2014/main" id="{D220AD33-2060-8D19-42C7-559844F23077}"/>
              </a:ext>
            </a:extLst>
          </p:cNvPr>
          <p:cNvSpPr/>
          <p:nvPr/>
        </p:nvSpPr>
        <p:spPr>
          <a:xfrm>
            <a:off x="11458529" y="4181321"/>
            <a:ext cx="701040" cy="69088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sz="4000" dirty="0"/>
              <a:t>A</a:t>
            </a:r>
          </a:p>
        </p:txBody>
      </p:sp>
      <p:sp>
        <p:nvSpPr>
          <p:cNvPr id="46" name="Akış Çizelgesi: Bağlayıcı 45">
            <a:extLst>
              <a:ext uri="{FF2B5EF4-FFF2-40B4-BE49-F238E27FC236}">
                <a16:creationId xmlns:a16="http://schemas.microsoft.com/office/drawing/2014/main" id="{023706A1-DBDB-32CF-18A6-EE0F69439770}"/>
              </a:ext>
            </a:extLst>
          </p:cNvPr>
          <p:cNvSpPr/>
          <p:nvPr/>
        </p:nvSpPr>
        <p:spPr>
          <a:xfrm>
            <a:off x="11454311" y="1416490"/>
            <a:ext cx="701040" cy="69088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sz="4000" dirty="0"/>
              <a:t>E</a:t>
            </a:r>
          </a:p>
        </p:txBody>
      </p:sp>
      <p:sp>
        <p:nvSpPr>
          <p:cNvPr id="2" name="Oval 1">
            <a:extLst>
              <a:ext uri="{FF2B5EF4-FFF2-40B4-BE49-F238E27FC236}">
                <a16:creationId xmlns:a16="http://schemas.microsoft.com/office/drawing/2014/main" id="{EA51B759-40BA-925C-D6F6-D814B0977F8C}"/>
              </a:ext>
            </a:extLst>
          </p:cNvPr>
          <p:cNvSpPr/>
          <p:nvPr/>
        </p:nvSpPr>
        <p:spPr>
          <a:xfrm>
            <a:off x="10166403" y="3627120"/>
            <a:ext cx="1195878" cy="50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3200" dirty="0">
                <a:ln>
                  <a:solidFill>
                    <a:schemeClr val="tx1"/>
                  </a:solidFill>
                </a:ln>
                <a:solidFill>
                  <a:schemeClr val="tx1"/>
                </a:solidFill>
              </a:rPr>
              <a:t>223</a:t>
            </a:r>
            <a:endParaRPr lang="tr-TR" sz="2800" dirty="0">
              <a:ln>
                <a:solidFill>
                  <a:schemeClr val="tx1"/>
                </a:solidFill>
              </a:ln>
              <a:solidFill>
                <a:schemeClr val="tx1"/>
              </a:solidFill>
            </a:endParaRPr>
          </a:p>
        </p:txBody>
      </p:sp>
      <p:sp>
        <p:nvSpPr>
          <p:cNvPr id="6" name="Oval 5">
            <a:extLst>
              <a:ext uri="{FF2B5EF4-FFF2-40B4-BE49-F238E27FC236}">
                <a16:creationId xmlns:a16="http://schemas.microsoft.com/office/drawing/2014/main" id="{E56C23E9-CDD0-6055-5028-636E1BC44538}"/>
              </a:ext>
            </a:extLst>
          </p:cNvPr>
          <p:cNvSpPr/>
          <p:nvPr/>
        </p:nvSpPr>
        <p:spPr>
          <a:xfrm>
            <a:off x="11206892" y="2902945"/>
            <a:ext cx="1195878" cy="50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3200" dirty="0">
                <a:ln>
                  <a:solidFill>
                    <a:schemeClr val="tx1"/>
                  </a:solidFill>
                </a:ln>
                <a:solidFill>
                  <a:schemeClr val="tx1"/>
                </a:solidFill>
              </a:rPr>
              <a:t>112</a:t>
            </a:r>
            <a:endParaRPr lang="tr-TR" sz="2800" dirty="0">
              <a:ln>
                <a:solidFill>
                  <a:schemeClr val="tx1"/>
                </a:solidFill>
              </a:ln>
              <a:solidFill>
                <a:schemeClr val="tx1"/>
              </a:solidFill>
            </a:endParaRPr>
          </a:p>
        </p:txBody>
      </p:sp>
      <p:sp>
        <p:nvSpPr>
          <p:cNvPr id="7" name="Oval 6">
            <a:extLst>
              <a:ext uri="{FF2B5EF4-FFF2-40B4-BE49-F238E27FC236}">
                <a16:creationId xmlns:a16="http://schemas.microsoft.com/office/drawing/2014/main" id="{E8252CC7-FC56-9438-4FFA-B42E0D91D74D}"/>
              </a:ext>
            </a:extLst>
          </p:cNvPr>
          <p:cNvSpPr/>
          <p:nvPr/>
        </p:nvSpPr>
        <p:spPr>
          <a:xfrm>
            <a:off x="10261819" y="5220210"/>
            <a:ext cx="1195878" cy="50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3200" dirty="0">
                <a:ln>
                  <a:solidFill>
                    <a:schemeClr val="tx1"/>
                  </a:solidFill>
                </a:ln>
                <a:solidFill>
                  <a:schemeClr val="tx1"/>
                </a:solidFill>
              </a:rPr>
              <a:t>162</a:t>
            </a:r>
            <a:endParaRPr lang="tr-TR" sz="2800" dirty="0">
              <a:ln>
                <a:solidFill>
                  <a:schemeClr val="tx1"/>
                </a:solidFill>
              </a:ln>
              <a:solidFill>
                <a:schemeClr val="tx1"/>
              </a:solidFill>
            </a:endParaRPr>
          </a:p>
        </p:txBody>
      </p:sp>
      <p:sp>
        <p:nvSpPr>
          <p:cNvPr id="8" name="Oval 7">
            <a:extLst>
              <a:ext uri="{FF2B5EF4-FFF2-40B4-BE49-F238E27FC236}">
                <a16:creationId xmlns:a16="http://schemas.microsoft.com/office/drawing/2014/main" id="{6AD16A89-A0B2-B096-9FFE-1F06462693A9}"/>
              </a:ext>
            </a:extLst>
          </p:cNvPr>
          <p:cNvSpPr/>
          <p:nvPr/>
        </p:nvSpPr>
        <p:spPr>
          <a:xfrm>
            <a:off x="12132541" y="5166363"/>
            <a:ext cx="1195878" cy="50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3200" dirty="0">
                <a:ln>
                  <a:solidFill>
                    <a:schemeClr val="tx1"/>
                  </a:solidFill>
                </a:ln>
                <a:solidFill>
                  <a:schemeClr val="tx1"/>
                </a:solidFill>
              </a:rPr>
              <a:t>195</a:t>
            </a:r>
            <a:endParaRPr lang="tr-TR" sz="2800" dirty="0">
              <a:ln>
                <a:solidFill>
                  <a:schemeClr val="tx1"/>
                </a:solidFill>
              </a:ln>
              <a:solidFill>
                <a:schemeClr val="tx1"/>
              </a:solidFill>
            </a:endParaRPr>
          </a:p>
        </p:txBody>
      </p:sp>
      <p:sp>
        <p:nvSpPr>
          <p:cNvPr id="9" name="Oval 8">
            <a:extLst>
              <a:ext uri="{FF2B5EF4-FFF2-40B4-BE49-F238E27FC236}">
                <a16:creationId xmlns:a16="http://schemas.microsoft.com/office/drawing/2014/main" id="{04A1DC98-1A1C-1318-FD3A-E70CCCDBCCA2}"/>
              </a:ext>
            </a:extLst>
          </p:cNvPr>
          <p:cNvSpPr/>
          <p:nvPr/>
        </p:nvSpPr>
        <p:spPr>
          <a:xfrm>
            <a:off x="11154242" y="6145371"/>
            <a:ext cx="1195878" cy="50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3200" dirty="0">
                <a:ln>
                  <a:solidFill>
                    <a:schemeClr val="tx1"/>
                  </a:solidFill>
                </a:ln>
                <a:solidFill>
                  <a:schemeClr val="tx1"/>
                </a:solidFill>
              </a:rPr>
              <a:t>297</a:t>
            </a:r>
            <a:endParaRPr lang="tr-TR" sz="2800" dirty="0">
              <a:ln>
                <a:solidFill>
                  <a:schemeClr val="tx1"/>
                </a:solidFill>
              </a:ln>
              <a:solidFill>
                <a:schemeClr val="tx1"/>
              </a:solidFill>
            </a:endParaRPr>
          </a:p>
        </p:txBody>
      </p:sp>
      <p:sp>
        <p:nvSpPr>
          <p:cNvPr id="10" name="Oval 9">
            <a:extLst>
              <a:ext uri="{FF2B5EF4-FFF2-40B4-BE49-F238E27FC236}">
                <a16:creationId xmlns:a16="http://schemas.microsoft.com/office/drawing/2014/main" id="{B946160F-2503-822E-6138-156B620F9B64}"/>
              </a:ext>
            </a:extLst>
          </p:cNvPr>
          <p:cNvSpPr/>
          <p:nvPr/>
        </p:nvSpPr>
        <p:spPr>
          <a:xfrm>
            <a:off x="12238907" y="3748445"/>
            <a:ext cx="1195878" cy="50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3200" dirty="0">
                <a:ln>
                  <a:solidFill>
                    <a:schemeClr val="tx1"/>
                  </a:solidFill>
                </a:ln>
                <a:solidFill>
                  <a:schemeClr val="tx1"/>
                </a:solidFill>
              </a:rPr>
              <a:t>270</a:t>
            </a:r>
            <a:endParaRPr lang="tr-TR" sz="2800" dirty="0">
              <a:ln>
                <a:solidFill>
                  <a:schemeClr val="tx1"/>
                </a:solidFill>
              </a:ln>
              <a:solidFill>
                <a:schemeClr val="tx1"/>
              </a:solidFill>
            </a:endParaRPr>
          </a:p>
        </p:txBody>
      </p:sp>
      <p:cxnSp>
        <p:nvCxnSpPr>
          <p:cNvPr id="12" name="Straight Connector 11">
            <a:extLst>
              <a:ext uri="{FF2B5EF4-FFF2-40B4-BE49-F238E27FC236}">
                <a16:creationId xmlns:a16="http://schemas.microsoft.com/office/drawing/2014/main" id="{349948A5-819F-3F69-D746-6ADA382F4159}"/>
              </a:ext>
            </a:extLst>
          </p:cNvPr>
          <p:cNvCxnSpPr>
            <a:cxnSpLocks/>
          </p:cNvCxnSpPr>
          <p:nvPr/>
        </p:nvCxnSpPr>
        <p:spPr>
          <a:xfrm flipV="1">
            <a:off x="10147368" y="6390640"/>
            <a:ext cx="1214913" cy="1016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2DD6EF-B44C-0658-9716-FEF3CDD3BD5A}"/>
              </a:ext>
            </a:extLst>
          </p:cNvPr>
          <p:cNvCxnSpPr>
            <a:cxnSpLocks/>
            <a:endCxn id="44" idx="2"/>
          </p:cNvCxnSpPr>
          <p:nvPr/>
        </p:nvCxnSpPr>
        <p:spPr>
          <a:xfrm>
            <a:off x="12155351" y="6391243"/>
            <a:ext cx="129493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3D45D68-D1BB-E706-AB8A-05872EDEB4AC}"/>
              </a:ext>
            </a:extLst>
          </p:cNvPr>
          <p:cNvCxnSpPr>
            <a:cxnSpLocks/>
            <a:stCxn id="6" idx="4"/>
            <a:endCxn id="45" idx="0"/>
          </p:cNvCxnSpPr>
          <p:nvPr/>
        </p:nvCxnSpPr>
        <p:spPr>
          <a:xfrm>
            <a:off x="11804831" y="3410945"/>
            <a:ext cx="4218" cy="77037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3E8AB33-036A-83CE-E9E7-F017B99A7060}"/>
              </a:ext>
            </a:extLst>
          </p:cNvPr>
          <p:cNvCxnSpPr>
            <a:cxnSpLocks/>
            <a:stCxn id="46" idx="4"/>
            <a:endCxn id="6" idx="0"/>
          </p:cNvCxnSpPr>
          <p:nvPr/>
        </p:nvCxnSpPr>
        <p:spPr>
          <a:xfrm>
            <a:off x="11804831" y="2107370"/>
            <a:ext cx="0" cy="7955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302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with red lines and points&#10;&#10;Description automatically generated">
            <a:extLst>
              <a:ext uri="{FF2B5EF4-FFF2-40B4-BE49-F238E27FC236}">
                <a16:creationId xmlns:a16="http://schemas.microsoft.com/office/drawing/2014/main" id="{7A35DA41-1ACD-22D7-ACA2-019BA2106718}"/>
              </a:ext>
            </a:extLst>
          </p:cNvPr>
          <p:cNvPicPr>
            <a:picLocks noChangeAspect="1"/>
          </p:cNvPicPr>
          <p:nvPr/>
        </p:nvPicPr>
        <p:blipFill rotWithShape="1">
          <a:blip r:embed="rId2"/>
          <a:srcRect l="5648" r="11427" b="5572"/>
          <a:stretch/>
        </p:blipFill>
        <p:spPr>
          <a:xfrm>
            <a:off x="0" y="0"/>
            <a:ext cx="5095702" cy="4231178"/>
          </a:xfrm>
          <a:prstGeom prst="rect">
            <a:avLst/>
          </a:prstGeom>
        </p:spPr>
      </p:pic>
      <p:pic>
        <p:nvPicPr>
          <p:cNvPr id="13" name="Picture 12" descr="A map with a triangle and points&#10;&#10;Description automatically generated">
            <a:extLst>
              <a:ext uri="{FF2B5EF4-FFF2-40B4-BE49-F238E27FC236}">
                <a16:creationId xmlns:a16="http://schemas.microsoft.com/office/drawing/2014/main" id="{0D15F3DD-CD44-EA2B-2631-3FABBDED5E9F}"/>
              </a:ext>
            </a:extLst>
          </p:cNvPr>
          <p:cNvPicPr>
            <a:picLocks noChangeAspect="1"/>
          </p:cNvPicPr>
          <p:nvPr/>
        </p:nvPicPr>
        <p:blipFill rotWithShape="1">
          <a:blip r:embed="rId3"/>
          <a:srcRect l="6381" t="5883" r="4207" b="3408"/>
          <a:stretch/>
        </p:blipFill>
        <p:spPr>
          <a:xfrm>
            <a:off x="0" y="4114800"/>
            <a:ext cx="5095702" cy="4114800"/>
          </a:xfrm>
          <a:prstGeom prst="rect">
            <a:avLst/>
          </a:prstGeom>
        </p:spPr>
      </p:pic>
      <p:cxnSp>
        <p:nvCxnSpPr>
          <p:cNvPr id="16" name="Straight Arrow Connector 15">
            <a:extLst>
              <a:ext uri="{FF2B5EF4-FFF2-40B4-BE49-F238E27FC236}">
                <a16:creationId xmlns:a16="http://schemas.microsoft.com/office/drawing/2014/main" id="{F2221BD5-26CA-6B39-0AD6-E02CA31960B6}"/>
              </a:ext>
            </a:extLst>
          </p:cNvPr>
          <p:cNvCxnSpPr/>
          <p:nvPr/>
        </p:nvCxnSpPr>
        <p:spPr>
          <a:xfrm>
            <a:off x="5095702" y="1986741"/>
            <a:ext cx="2061557" cy="0"/>
          </a:xfrm>
          <a:prstGeom prst="straightConnector1">
            <a:avLst/>
          </a:prstGeom>
          <a:ln w="57150">
            <a:solidFill>
              <a:srgbClr val="38572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585AE51-B5CE-B0E8-ED35-9D10472A9169}"/>
              </a:ext>
            </a:extLst>
          </p:cNvPr>
          <p:cNvCxnSpPr/>
          <p:nvPr/>
        </p:nvCxnSpPr>
        <p:spPr>
          <a:xfrm>
            <a:off x="5095702" y="6021185"/>
            <a:ext cx="2061557" cy="0"/>
          </a:xfrm>
          <a:prstGeom prst="straightConnector1">
            <a:avLst/>
          </a:prstGeom>
          <a:ln w="57150">
            <a:solidFill>
              <a:srgbClr val="385723"/>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A0829DD-7352-4131-CD3F-CB6E2DA0FFB7}"/>
              </a:ext>
            </a:extLst>
          </p:cNvPr>
          <p:cNvSpPr txBox="1"/>
          <p:nvPr/>
        </p:nvSpPr>
        <p:spPr>
          <a:xfrm>
            <a:off x="7157259" y="1571242"/>
            <a:ext cx="6776358" cy="830997"/>
          </a:xfrm>
          <a:prstGeom prst="rect">
            <a:avLst/>
          </a:prstGeom>
          <a:noFill/>
        </p:spPr>
        <p:txBody>
          <a:bodyPr wrap="square" rtlCol="0">
            <a:spAutoFit/>
          </a:bodyPr>
          <a:lstStyle/>
          <a:p>
            <a:r>
              <a:rPr lang="tr-TR" sz="2400" dirty="0"/>
              <a:t>İlgili şehirler arasındaki yolların Python’da hesaplanıp çizdirilmesi.</a:t>
            </a:r>
          </a:p>
        </p:txBody>
      </p:sp>
      <p:sp>
        <p:nvSpPr>
          <p:cNvPr id="23" name="TextBox 22">
            <a:extLst>
              <a:ext uri="{FF2B5EF4-FFF2-40B4-BE49-F238E27FC236}">
                <a16:creationId xmlns:a16="http://schemas.microsoft.com/office/drawing/2014/main" id="{DC99C9F4-D75D-E8D5-6052-6A9CCDB7F5D7}"/>
              </a:ext>
            </a:extLst>
          </p:cNvPr>
          <p:cNvSpPr txBox="1"/>
          <p:nvPr/>
        </p:nvSpPr>
        <p:spPr>
          <a:xfrm>
            <a:off x="7157259" y="5605686"/>
            <a:ext cx="6776358" cy="830997"/>
          </a:xfrm>
          <a:prstGeom prst="rect">
            <a:avLst/>
          </a:prstGeom>
          <a:noFill/>
        </p:spPr>
        <p:txBody>
          <a:bodyPr wrap="square" rtlCol="0">
            <a:spAutoFit/>
          </a:bodyPr>
          <a:lstStyle/>
          <a:p>
            <a:r>
              <a:rPr lang="tr-TR" sz="2400" dirty="0" err="1"/>
              <a:t>GSP’nin</a:t>
            </a:r>
            <a:r>
              <a:rPr lang="tr-TR" sz="2400" dirty="0"/>
              <a:t> Eskişehir’den başlayarak En Yakın Komşu algoritması ile Python’da hesaplanıp çizdirilmesi.</a:t>
            </a:r>
          </a:p>
        </p:txBody>
      </p:sp>
    </p:spTree>
    <p:extLst>
      <p:ext uri="{BB962C8B-B14F-4D97-AF65-F5344CB8AC3E}">
        <p14:creationId xmlns:p14="http://schemas.microsoft.com/office/powerpoint/2010/main" val="2007094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1C7F0BE5-AD22-818F-3D6A-F88DC0D6D57D}"/>
              </a:ext>
            </a:extLst>
          </p:cNvPr>
          <p:cNvPicPr>
            <a:picLocks noChangeAspect="1"/>
          </p:cNvPicPr>
          <p:nvPr/>
        </p:nvPicPr>
        <p:blipFill rotWithShape="1">
          <a:blip r:embed="rId2"/>
          <a:srcRect t="1094"/>
          <a:stretch/>
        </p:blipFill>
        <p:spPr>
          <a:xfrm>
            <a:off x="1159100" y="721424"/>
            <a:ext cx="12312199" cy="6786752"/>
          </a:xfrm>
          <a:prstGeom prst="rect">
            <a:avLst/>
          </a:prstGeom>
        </p:spPr>
      </p:pic>
      <p:sp>
        <p:nvSpPr>
          <p:cNvPr id="2" name="TextBox 1">
            <a:extLst>
              <a:ext uri="{FF2B5EF4-FFF2-40B4-BE49-F238E27FC236}">
                <a16:creationId xmlns:a16="http://schemas.microsoft.com/office/drawing/2014/main" id="{303DBE15-43C0-311C-378D-E9C699E2B5FD}"/>
              </a:ext>
            </a:extLst>
          </p:cNvPr>
          <p:cNvSpPr txBox="1"/>
          <p:nvPr/>
        </p:nvSpPr>
        <p:spPr>
          <a:xfrm>
            <a:off x="12818155" y="5339444"/>
            <a:ext cx="1053193" cy="507831"/>
          </a:xfrm>
          <a:prstGeom prst="rect">
            <a:avLst/>
          </a:prstGeom>
          <a:noFill/>
        </p:spPr>
        <p:txBody>
          <a:bodyPr wrap="square" rtlCol="0">
            <a:spAutoFit/>
          </a:bodyPr>
          <a:lstStyle/>
          <a:p>
            <a:r>
              <a:rPr lang="tr-TR" sz="2700" dirty="0">
                <a:latin typeface="Aptos Narrow" panose="020B0004020202020204" pitchFamily="34" charset="0"/>
              </a:rPr>
              <a:t>516</a:t>
            </a:r>
          </a:p>
        </p:txBody>
      </p:sp>
    </p:spTree>
    <p:extLst>
      <p:ext uri="{BB962C8B-B14F-4D97-AF65-F5344CB8AC3E}">
        <p14:creationId xmlns:p14="http://schemas.microsoft.com/office/powerpoint/2010/main" val="894886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55FC60-F2C7-8120-4E23-0F14F561D869}"/>
              </a:ext>
            </a:extLst>
          </p:cNvPr>
          <p:cNvSpPr txBox="1"/>
          <p:nvPr/>
        </p:nvSpPr>
        <p:spPr>
          <a:xfrm>
            <a:off x="1088571" y="558797"/>
            <a:ext cx="9615714" cy="6032421"/>
          </a:xfrm>
          <a:prstGeom prst="rect">
            <a:avLst/>
          </a:prstGeom>
          <a:noFill/>
        </p:spPr>
        <p:txBody>
          <a:bodyPr wrap="square" rtlCol="0">
            <a:spAutoFit/>
          </a:bodyPr>
          <a:lstStyle/>
          <a:p>
            <a:pPr algn="l"/>
            <a:r>
              <a:rPr lang="tr-TR" sz="3000" b="1" i="0" dirty="0">
                <a:solidFill>
                  <a:schemeClr val="tx1">
                    <a:lumMod val="75000"/>
                    <a:lumOff val="25000"/>
                  </a:schemeClr>
                </a:solidFill>
              </a:rPr>
              <a:t>Algoritmanın Avantajları</a:t>
            </a:r>
          </a:p>
          <a:p>
            <a:pPr algn="l"/>
            <a:endParaRPr lang="tr-TR" sz="3000" b="0" i="0" dirty="0"/>
          </a:p>
          <a:p>
            <a:pPr algn="l">
              <a:buFont typeface="Arial" panose="020B0604020202020204" pitchFamily="34" charset="0"/>
              <a:buChar char="•"/>
            </a:pPr>
            <a:r>
              <a:rPr lang="tr-TR" sz="3000" b="0" i="0" dirty="0"/>
              <a:t>Basit ve anlaşılır bir yapısı vardır.</a:t>
            </a:r>
          </a:p>
          <a:p>
            <a:pPr algn="l">
              <a:buFont typeface="Arial" panose="020B0604020202020204" pitchFamily="34" charset="0"/>
              <a:buChar char="•"/>
            </a:pPr>
            <a:r>
              <a:rPr lang="tr-TR" sz="3000" b="0" i="0" dirty="0"/>
              <a:t>Hızlı ve pratik çözümler üretebilir, orta ölçekli Gezgin Satıcı </a:t>
            </a:r>
            <a:r>
              <a:rPr lang="tr-TR" sz="3000" dirty="0"/>
              <a:t>P</a:t>
            </a:r>
            <a:r>
              <a:rPr lang="tr-TR" sz="3000" b="0" i="0" dirty="0"/>
              <a:t>roblemleri için etkilidir.</a:t>
            </a:r>
          </a:p>
          <a:p>
            <a:pPr algn="l">
              <a:buFont typeface="Arial" panose="020B0604020202020204" pitchFamily="34" charset="0"/>
              <a:buChar char="•"/>
            </a:pPr>
            <a:endParaRPr lang="tr-TR" sz="3000" b="0" i="0" dirty="0"/>
          </a:p>
          <a:p>
            <a:pPr algn="l"/>
            <a:r>
              <a:rPr lang="tr-TR" sz="3000" b="1" i="0" dirty="0">
                <a:solidFill>
                  <a:schemeClr val="tx1">
                    <a:lumMod val="75000"/>
                    <a:lumOff val="25000"/>
                  </a:schemeClr>
                </a:solidFill>
              </a:rPr>
              <a:t>Algoritmanın Dezavantajları</a:t>
            </a:r>
          </a:p>
          <a:p>
            <a:pPr algn="l"/>
            <a:endParaRPr lang="tr-TR" sz="3000" b="0" i="0" dirty="0"/>
          </a:p>
          <a:p>
            <a:pPr algn="l">
              <a:buFont typeface="Arial" panose="020B0604020202020204" pitchFamily="34" charset="0"/>
              <a:buChar char="•"/>
            </a:pPr>
            <a:r>
              <a:rPr lang="tr-TR" sz="3000" b="0" i="0" dirty="0"/>
              <a:t>En iyi çözümü garanti etmez, yaklaşık bir çözüm sunar.</a:t>
            </a:r>
          </a:p>
          <a:p>
            <a:pPr algn="l">
              <a:buFont typeface="Arial" panose="020B0604020202020204" pitchFamily="34" charset="0"/>
              <a:buChar char="•"/>
            </a:pPr>
            <a:r>
              <a:rPr lang="tr-TR" sz="3000" b="0" i="0" dirty="0"/>
              <a:t>Büyük boyutlu Gezgin Satıcı </a:t>
            </a:r>
            <a:r>
              <a:rPr lang="tr-TR" sz="3000" dirty="0"/>
              <a:t>P</a:t>
            </a:r>
            <a:r>
              <a:rPr lang="tr-TR" sz="3000" b="0" i="0" dirty="0"/>
              <a:t>roblemleri için optimale yakın çözümler üretmek zor olabilir.</a:t>
            </a:r>
          </a:p>
          <a:p>
            <a:pPr algn="l"/>
            <a:endParaRPr lang="tr-TR" sz="2800" b="0" i="0" dirty="0"/>
          </a:p>
          <a:p>
            <a:pPr algn="l"/>
            <a:endParaRPr lang="tr-TR" sz="2800" b="0" i="0" dirty="0"/>
          </a:p>
        </p:txBody>
      </p:sp>
      <p:sp>
        <p:nvSpPr>
          <p:cNvPr id="3" name="TextBox 2">
            <a:extLst>
              <a:ext uri="{FF2B5EF4-FFF2-40B4-BE49-F238E27FC236}">
                <a16:creationId xmlns:a16="http://schemas.microsoft.com/office/drawing/2014/main" id="{52E0949B-0C4B-3D30-8E9E-37C9921B620E}"/>
              </a:ext>
            </a:extLst>
          </p:cNvPr>
          <p:cNvSpPr txBox="1"/>
          <p:nvPr/>
        </p:nvSpPr>
        <p:spPr>
          <a:xfrm>
            <a:off x="1088571" y="6362109"/>
            <a:ext cx="12329886" cy="1077218"/>
          </a:xfrm>
          <a:prstGeom prst="rect">
            <a:avLst/>
          </a:prstGeom>
          <a:noFill/>
        </p:spPr>
        <p:txBody>
          <a:bodyPr wrap="square" rtlCol="0">
            <a:spAutoFit/>
          </a:bodyPr>
          <a:lstStyle/>
          <a:p>
            <a:pPr algn="l"/>
            <a:r>
              <a:rPr lang="tr-TR" sz="3200" dirty="0"/>
              <a:t>Peki kompleks problemlerde, bulunan sezgisel çözümün optimal çözüme ne kadar yakın olduğunu nasıl anlayabiliriz?</a:t>
            </a:r>
          </a:p>
        </p:txBody>
      </p:sp>
    </p:spTree>
    <p:extLst>
      <p:ext uri="{BB962C8B-B14F-4D97-AF65-F5344CB8AC3E}">
        <p14:creationId xmlns:p14="http://schemas.microsoft.com/office/powerpoint/2010/main" val="1622099830"/>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D893CA-EB5A-8221-2C51-5FA7E3DFC6EC}"/>
              </a:ext>
            </a:extLst>
          </p:cNvPr>
          <p:cNvSpPr txBox="1"/>
          <p:nvPr/>
        </p:nvSpPr>
        <p:spPr>
          <a:xfrm>
            <a:off x="1526452" y="2190606"/>
            <a:ext cx="11197509" cy="2062103"/>
          </a:xfrm>
          <a:prstGeom prst="rect">
            <a:avLst/>
          </a:prstGeom>
          <a:noFill/>
        </p:spPr>
        <p:txBody>
          <a:bodyPr wrap="square" rtlCol="0">
            <a:spAutoFit/>
          </a:bodyPr>
          <a:lstStyle/>
          <a:p>
            <a:pPr algn="l"/>
            <a:r>
              <a:rPr lang="tr-TR" sz="3200" dirty="0"/>
              <a:t>Düğüm sayısı arttıkça bulunan GSP çözümünün optimalliğini tespit etmemiz uygulamada imkansız hale gelir. Bunun için, var olan sezgisel çözümleri başka bir alt sınır olan </a:t>
            </a:r>
            <a:r>
              <a:rPr lang="tr-TR" sz="3200" i="1" dirty="0"/>
              <a:t>1-ağaç</a:t>
            </a:r>
            <a:r>
              <a:rPr lang="tr-TR" sz="3200" dirty="0"/>
              <a:t> ile karşılaştırarak çıkarımlar yapılması gereklidir.</a:t>
            </a:r>
          </a:p>
        </p:txBody>
      </p:sp>
      <p:sp>
        <p:nvSpPr>
          <p:cNvPr id="3" name="TextBox 2">
            <a:extLst>
              <a:ext uri="{FF2B5EF4-FFF2-40B4-BE49-F238E27FC236}">
                <a16:creationId xmlns:a16="http://schemas.microsoft.com/office/drawing/2014/main" id="{8A738980-D51B-B1B2-212F-F82168739D7F}"/>
              </a:ext>
            </a:extLst>
          </p:cNvPr>
          <p:cNvSpPr txBox="1"/>
          <p:nvPr/>
        </p:nvSpPr>
        <p:spPr>
          <a:xfrm>
            <a:off x="1526453" y="600358"/>
            <a:ext cx="7315200" cy="961610"/>
          </a:xfrm>
          <a:prstGeom prst="rect">
            <a:avLst/>
          </a:prstGeom>
          <a:noFill/>
        </p:spPr>
        <p:txBody>
          <a:bodyPr wrap="square">
            <a:spAutoFit/>
          </a:bodyPr>
          <a:lstStyle/>
          <a:p>
            <a:pPr marL="0" marR="0" lvl="0" indent="0" algn="l" defTabSz="914400" rtl="0" eaLnBrk="1" fontAlgn="auto" latinLnBrk="0" hangingPunct="1">
              <a:lnSpc>
                <a:spcPts val="7545"/>
              </a:lnSpc>
              <a:spcBef>
                <a:spcPts val="0"/>
              </a:spcBef>
              <a:spcAft>
                <a:spcPts val="0"/>
              </a:spcAft>
              <a:buClrTx/>
              <a:buSzTx/>
              <a:buFontTx/>
              <a:buNone/>
              <a:tabLst/>
              <a:defRPr/>
            </a:pPr>
            <a:r>
              <a:rPr lang="tr-TR" sz="4370" b="1" dirty="0">
                <a:solidFill>
                  <a:schemeClr val="tx1">
                    <a:lumMod val="75000"/>
                    <a:lumOff val="25000"/>
                  </a:schemeClr>
                </a:solidFill>
                <a:latin typeface="Calibri" panose="020F0502020204030204"/>
                <a:ea typeface="Instrument Sans" pitchFamily="34" charset="-122"/>
              </a:rPr>
              <a:t>Peki Ne Yapmalıyız?</a:t>
            </a:r>
            <a:endParaRPr kumimoji="0" lang="en-US" sz="437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pic>
        <p:nvPicPr>
          <p:cNvPr id="4" name="Picture 3" descr="A green sign with white text&#10;&#10;Description automatically generated">
            <a:extLst>
              <a:ext uri="{FF2B5EF4-FFF2-40B4-BE49-F238E27FC236}">
                <a16:creationId xmlns:a16="http://schemas.microsoft.com/office/drawing/2014/main" id="{42CB7DD3-A6F7-D196-AB56-60C9193165F8}"/>
              </a:ext>
            </a:extLst>
          </p:cNvPr>
          <p:cNvPicPr>
            <a:picLocks noChangeAspect="1"/>
          </p:cNvPicPr>
          <p:nvPr/>
        </p:nvPicPr>
        <p:blipFill>
          <a:blip r:embed="rId2"/>
          <a:stretch>
            <a:fillRect/>
          </a:stretch>
        </p:blipFill>
        <p:spPr>
          <a:xfrm>
            <a:off x="1595464" y="4881347"/>
            <a:ext cx="10812156" cy="1596953"/>
          </a:xfrm>
          <a:prstGeom prst="rect">
            <a:avLst/>
          </a:prstGeom>
        </p:spPr>
      </p:pic>
    </p:spTree>
    <p:extLst>
      <p:ext uri="{BB962C8B-B14F-4D97-AF65-F5344CB8AC3E}">
        <p14:creationId xmlns:p14="http://schemas.microsoft.com/office/powerpoint/2010/main" val="3872670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53FD8A-C739-8D99-F4C2-19B68922A587}"/>
              </a:ext>
            </a:extLst>
          </p:cNvPr>
          <p:cNvSpPr txBox="1"/>
          <p:nvPr/>
        </p:nvSpPr>
        <p:spPr>
          <a:xfrm>
            <a:off x="207826" y="573114"/>
            <a:ext cx="7315200" cy="961610"/>
          </a:xfrm>
          <a:prstGeom prst="rect">
            <a:avLst/>
          </a:prstGeom>
          <a:noFill/>
        </p:spPr>
        <p:txBody>
          <a:bodyPr wrap="square">
            <a:spAutoFit/>
          </a:bodyPr>
          <a:lstStyle/>
          <a:p>
            <a:pPr marL="0" marR="0" lvl="0" indent="0" algn="l" defTabSz="914400" rtl="0" eaLnBrk="1" fontAlgn="auto" latinLnBrk="0" hangingPunct="1">
              <a:lnSpc>
                <a:spcPts val="7545"/>
              </a:lnSpc>
              <a:spcBef>
                <a:spcPts val="0"/>
              </a:spcBef>
              <a:spcAft>
                <a:spcPts val="0"/>
              </a:spcAft>
              <a:buClrTx/>
              <a:buSzTx/>
              <a:buFontTx/>
              <a:buNone/>
              <a:tabLst/>
              <a:defRPr/>
            </a:pPr>
            <a:r>
              <a:rPr lang="tr-TR" sz="4370" b="1" dirty="0">
                <a:solidFill>
                  <a:schemeClr val="tx1">
                    <a:lumMod val="75000"/>
                    <a:lumOff val="25000"/>
                  </a:schemeClr>
                </a:solidFill>
                <a:latin typeface="Calibri" panose="020F0502020204030204"/>
                <a:ea typeface="Instrument Sans" pitchFamily="34" charset="-122"/>
              </a:rPr>
              <a:t>Minimum Yayılan Ağaç (MYA)</a:t>
            </a:r>
            <a:endParaRPr kumimoji="0" lang="en-US" sz="437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1DCE4ED-F145-313D-7BFD-A7EF4AF05D96}"/>
              </a:ext>
            </a:extLst>
          </p:cNvPr>
          <p:cNvSpPr txBox="1"/>
          <p:nvPr/>
        </p:nvSpPr>
        <p:spPr>
          <a:xfrm>
            <a:off x="207826" y="2560528"/>
            <a:ext cx="8072574" cy="3108543"/>
          </a:xfrm>
          <a:prstGeom prst="rect">
            <a:avLst/>
          </a:prstGeom>
          <a:noFill/>
        </p:spPr>
        <p:txBody>
          <a:bodyPr wrap="square" rtlCol="0">
            <a:spAutoFit/>
          </a:bodyPr>
          <a:lstStyle/>
          <a:p>
            <a:r>
              <a:rPr lang="tr-TR" sz="2800" dirty="0"/>
              <a:t>Minimum Yayılan Ağaç (MYA), bir ağı oluşturan tüm düğümleri içeren ve tüm düğümleri birbirine bağlayan </a:t>
            </a:r>
            <a:r>
              <a:rPr lang="tr-TR" sz="2800" b="1" dirty="0"/>
              <a:t>ayrıtların</a:t>
            </a:r>
            <a:r>
              <a:rPr lang="tr-TR" sz="2800" dirty="0"/>
              <a:t> </a:t>
            </a:r>
            <a:r>
              <a:rPr lang="tr-TR" sz="2800" b="1" dirty="0"/>
              <a:t>toplam ağırlığının en düşük olduğu ağaçtır</a:t>
            </a:r>
          </a:p>
          <a:p>
            <a:endParaRPr lang="tr-TR" sz="2800" dirty="0"/>
          </a:p>
          <a:p>
            <a:endParaRPr lang="tr-TR" sz="2800" dirty="0"/>
          </a:p>
          <a:p>
            <a:r>
              <a:rPr lang="tr-TR" sz="2800" dirty="0"/>
              <a:t>Olası MST çizgelerini oluşturmak için ise Prim </a:t>
            </a:r>
            <a:r>
              <a:rPr lang="tr-TR" sz="2800" dirty="0" err="1"/>
              <a:t>Algortiması</a:t>
            </a:r>
            <a:r>
              <a:rPr lang="tr-TR" sz="2800" dirty="0"/>
              <a:t> çeşitli algoritmalardan yararlanırız.</a:t>
            </a:r>
          </a:p>
        </p:txBody>
      </p:sp>
      <p:pic>
        <p:nvPicPr>
          <p:cNvPr id="13" name="Picture 12" descr="A diagram of a diagram&#10;&#10;Description automatically generated">
            <a:extLst>
              <a:ext uri="{FF2B5EF4-FFF2-40B4-BE49-F238E27FC236}">
                <a16:creationId xmlns:a16="http://schemas.microsoft.com/office/drawing/2014/main" id="{4D2CB3FD-25A4-BD30-714A-C166860DD36C}"/>
              </a:ext>
            </a:extLst>
          </p:cNvPr>
          <p:cNvPicPr>
            <a:picLocks noChangeAspect="1"/>
          </p:cNvPicPr>
          <p:nvPr/>
        </p:nvPicPr>
        <p:blipFill rotWithShape="1">
          <a:blip r:embed="rId3"/>
          <a:srcRect t="50000"/>
          <a:stretch/>
        </p:blipFill>
        <p:spPr>
          <a:xfrm>
            <a:off x="8280400" y="573114"/>
            <a:ext cx="5971957" cy="5815584"/>
          </a:xfrm>
          <a:prstGeom prst="rect">
            <a:avLst/>
          </a:prstGeom>
        </p:spPr>
      </p:pic>
    </p:spTree>
    <p:extLst>
      <p:ext uri="{BB962C8B-B14F-4D97-AF65-F5344CB8AC3E}">
        <p14:creationId xmlns:p14="http://schemas.microsoft.com/office/powerpoint/2010/main" val="977789154"/>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AD7EA9-E8CE-9E79-6AEC-41FA063C3CD9}"/>
              </a:ext>
            </a:extLst>
          </p:cNvPr>
          <p:cNvSpPr txBox="1"/>
          <p:nvPr/>
        </p:nvSpPr>
        <p:spPr>
          <a:xfrm>
            <a:off x="984250" y="890795"/>
            <a:ext cx="7315200" cy="961610"/>
          </a:xfrm>
          <a:prstGeom prst="rect">
            <a:avLst/>
          </a:prstGeom>
          <a:noFill/>
        </p:spPr>
        <p:txBody>
          <a:bodyPr wrap="square">
            <a:spAutoFit/>
          </a:bodyPr>
          <a:lstStyle/>
          <a:p>
            <a:pPr marL="0" marR="0" lvl="0" indent="0" algn="l" defTabSz="914400" rtl="0" eaLnBrk="1" fontAlgn="auto" latinLnBrk="0" hangingPunct="1">
              <a:lnSpc>
                <a:spcPts val="7545"/>
              </a:lnSpc>
              <a:spcBef>
                <a:spcPts val="0"/>
              </a:spcBef>
              <a:spcAft>
                <a:spcPts val="0"/>
              </a:spcAft>
              <a:buClrTx/>
              <a:buSzTx/>
              <a:buFontTx/>
              <a:buNone/>
              <a:tabLst/>
              <a:defRPr/>
            </a:pPr>
            <a:r>
              <a:rPr lang="tr-TR" sz="4370" b="1" dirty="0">
                <a:solidFill>
                  <a:schemeClr val="tx1">
                    <a:lumMod val="75000"/>
                    <a:lumOff val="25000"/>
                  </a:schemeClr>
                </a:solidFill>
                <a:latin typeface="Calibri" panose="020F0502020204030204"/>
                <a:ea typeface="Instrument Sans" pitchFamily="34" charset="-122"/>
              </a:rPr>
              <a:t>1-Ağaç</a:t>
            </a:r>
            <a:endParaRPr kumimoji="0" lang="en-US" sz="437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CFCF31D-E962-DC69-C99F-9FA192C6F108}"/>
              </a:ext>
            </a:extLst>
          </p:cNvPr>
          <p:cNvSpPr txBox="1"/>
          <p:nvPr/>
        </p:nvSpPr>
        <p:spPr>
          <a:xfrm>
            <a:off x="1092199" y="2399320"/>
            <a:ext cx="7984893" cy="35394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800" b="0" i="0" u="none" strike="noStrike" kern="1200" cap="none" spc="0" normalizeH="0" baseline="0" noProof="0" dirty="0">
                <a:ln>
                  <a:noFill/>
                </a:ln>
                <a:solidFill>
                  <a:prstClr val="black"/>
                </a:solidFill>
                <a:effectLst/>
                <a:uLnTx/>
                <a:uFillTx/>
                <a:latin typeface="Calibri" panose="020F0502020204030204"/>
                <a:ea typeface="+mn-ea"/>
                <a:cs typeface="+mn-cs"/>
              </a:rPr>
              <a:t>Minimum Yayılan Ağaç, büyük boyutlu problemlerin sezgisel algoritma çözümlerinde alt sınır bulmak için kullanılan bir metottur.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tr-TR" sz="2800" dirty="0">
                <a:solidFill>
                  <a:prstClr val="black"/>
                </a:solidFill>
                <a:latin typeface="Calibri" panose="020F0502020204030204"/>
              </a:rPr>
              <a:t>Sezgisel algoritma ç</a:t>
            </a:r>
            <a:r>
              <a:rPr kumimoji="0" lang="tr-TR" sz="2800" b="0" i="0" u="none" strike="noStrike" kern="1200" cap="none" spc="0" normalizeH="0" baseline="0" noProof="0" dirty="0" err="1">
                <a:ln>
                  <a:noFill/>
                </a:ln>
                <a:solidFill>
                  <a:prstClr val="black"/>
                </a:solidFill>
                <a:effectLst/>
                <a:uLnTx/>
                <a:uFillTx/>
                <a:latin typeface="Calibri" panose="020F0502020204030204"/>
                <a:ea typeface="+mn-ea"/>
                <a:cs typeface="+mn-cs"/>
              </a:rPr>
              <a:t>özümlerinin</a:t>
            </a:r>
            <a:r>
              <a:rPr kumimoji="0" lang="tr-TR" sz="2800" b="0" i="0" u="none" strike="noStrike" kern="1200" cap="none" spc="0" normalizeH="0" baseline="0" noProof="0" dirty="0">
                <a:ln>
                  <a:noFill/>
                </a:ln>
                <a:solidFill>
                  <a:prstClr val="black"/>
                </a:solidFill>
                <a:effectLst/>
                <a:uLnTx/>
                <a:uFillTx/>
                <a:latin typeface="Calibri" panose="020F0502020204030204"/>
                <a:ea typeface="+mn-ea"/>
                <a:cs typeface="+mn-cs"/>
              </a:rPr>
              <a:t> optimal çözüm ile karşılaştırılması çoğu durumda güç olduğu için optimal çözüm yerine </a:t>
            </a:r>
            <a:r>
              <a:rPr kumimoji="0" lang="tr-TR" sz="2800" b="0" i="1" u="none" strike="noStrike" kern="1200" cap="none" spc="0" normalizeH="0" baseline="0" noProof="0" dirty="0">
                <a:ln>
                  <a:noFill/>
                </a:ln>
                <a:solidFill>
                  <a:prstClr val="black"/>
                </a:solidFill>
                <a:effectLst/>
                <a:uLnTx/>
                <a:uFillTx/>
                <a:latin typeface="Calibri" panose="020F0502020204030204"/>
                <a:ea typeface="+mn-ea"/>
                <a:cs typeface="+mn-cs"/>
              </a:rPr>
              <a:t>1-ağaç</a:t>
            </a:r>
            <a:r>
              <a:rPr kumimoji="0" lang="tr-TR" sz="2800" b="0" i="0" u="none" strike="noStrike" kern="1200" cap="none" spc="0" normalizeH="0" baseline="0" noProof="0" dirty="0">
                <a:ln>
                  <a:noFill/>
                </a:ln>
                <a:solidFill>
                  <a:prstClr val="black"/>
                </a:solidFill>
                <a:effectLst/>
                <a:uLnTx/>
                <a:uFillTx/>
                <a:latin typeface="Calibri" panose="020F0502020204030204"/>
                <a:ea typeface="+mn-ea"/>
                <a:cs typeface="+mn-cs"/>
              </a:rPr>
              <a:t> ile elde edilen alt sınır kullanılır.</a:t>
            </a:r>
          </a:p>
        </p:txBody>
      </p:sp>
    </p:spTree>
    <p:extLst>
      <p:ext uri="{BB962C8B-B14F-4D97-AF65-F5344CB8AC3E}">
        <p14:creationId xmlns:p14="http://schemas.microsoft.com/office/powerpoint/2010/main" val="1920422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0F4A73-227A-8FE4-634E-25BA90EDC1B2}"/>
              </a:ext>
            </a:extLst>
          </p:cNvPr>
          <p:cNvSpPr txBox="1"/>
          <p:nvPr/>
        </p:nvSpPr>
        <p:spPr>
          <a:xfrm>
            <a:off x="984250" y="2630730"/>
            <a:ext cx="7315200" cy="3903504"/>
          </a:xfrm>
          <a:prstGeom prst="rect">
            <a:avLst/>
          </a:prstGeom>
          <a:noFill/>
        </p:spPr>
        <p:txBody>
          <a:bodyPr wrap="square">
            <a:spAutoFit/>
          </a:bodyPr>
          <a:lstStyle/>
          <a:p>
            <a:pPr marL="457200" indent="-457200">
              <a:lnSpc>
                <a:spcPct val="150000"/>
              </a:lnSpc>
              <a:buFont typeface="+mj-lt"/>
              <a:buAutoNum type="arabicPeriod"/>
            </a:pPr>
            <a:r>
              <a:rPr lang="tr-TR" sz="2800" dirty="0"/>
              <a:t>Herhangi bir düğüm çizgeden çıkartılır</a:t>
            </a:r>
          </a:p>
          <a:p>
            <a:pPr marL="457200" indent="-457200">
              <a:lnSpc>
                <a:spcPct val="150000"/>
              </a:lnSpc>
              <a:buFont typeface="+mj-lt"/>
              <a:buAutoNum type="arabicPeriod"/>
            </a:pPr>
            <a:r>
              <a:rPr lang="tr-TR" sz="2800" dirty="0"/>
              <a:t>Kalan düğümlerle Minimum Yayılan Ağaç hesaplanır</a:t>
            </a:r>
          </a:p>
          <a:p>
            <a:pPr marL="457200" indent="-457200">
              <a:lnSpc>
                <a:spcPct val="150000"/>
              </a:lnSpc>
              <a:buFont typeface="+mj-lt"/>
              <a:buAutoNum type="arabicPeriod"/>
            </a:pPr>
            <a:r>
              <a:rPr lang="tr-TR" sz="2800" dirty="0"/>
              <a:t>Çıkartılan düğüm tekrardan çizgeye eklenir</a:t>
            </a:r>
          </a:p>
          <a:p>
            <a:pPr marL="457200" indent="-457200">
              <a:lnSpc>
                <a:spcPct val="150000"/>
              </a:lnSpc>
              <a:buFont typeface="+mj-lt"/>
              <a:buAutoNum type="arabicPeriod"/>
            </a:pPr>
            <a:r>
              <a:rPr lang="tr-TR" sz="2800" dirty="0"/>
              <a:t>Eklenen çizge en kısa iki ayrıtla diğer düğümlere bağlanır.</a:t>
            </a:r>
          </a:p>
        </p:txBody>
      </p:sp>
      <p:pic>
        <p:nvPicPr>
          <p:cNvPr id="4" name="Picture 3" descr="A screenshot of a black background with orange circles and dots">
            <a:extLst>
              <a:ext uri="{FF2B5EF4-FFF2-40B4-BE49-F238E27FC236}">
                <a16:creationId xmlns:a16="http://schemas.microsoft.com/office/drawing/2014/main" id="{EACDC583-F58C-4AC3-EF15-20C38AAAEE5A}"/>
              </a:ext>
            </a:extLst>
          </p:cNvPr>
          <p:cNvPicPr>
            <a:picLocks noChangeAspect="1"/>
          </p:cNvPicPr>
          <p:nvPr/>
        </p:nvPicPr>
        <p:blipFill>
          <a:blip r:embed="rId4"/>
          <a:stretch>
            <a:fillRect/>
          </a:stretch>
        </p:blipFill>
        <p:spPr>
          <a:xfrm>
            <a:off x="9086367" y="26455"/>
            <a:ext cx="4346169" cy="8176690"/>
          </a:xfrm>
          <a:prstGeom prst="rect">
            <a:avLst/>
          </a:prstGeom>
        </p:spPr>
      </p:pic>
      <p:sp>
        <p:nvSpPr>
          <p:cNvPr id="6" name="TextBox 5">
            <a:extLst>
              <a:ext uri="{FF2B5EF4-FFF2-40B4-BE49-F238E27FC236}">
                <a16:creationId xmlns:a16="http://schemas.microsoft.com/office/drawing/2014/main" id="{A15B1C18-E46D-65FF-0298-92CD866710FE}"/>
              </a:ext>
            </a:extLst>
          </p:cNvPr>
          <p:cNvSpPr txBox="1"/>
          <p:nvPr/>
        </p:nvSpPr>
        <p:spPr>
          <a:xfrm>
            <a:off x="984250" y="1037444"/>
            <a:ext cx="7315200" cy="961610"/>
          </a:xfrm>
          <a:prstGeom prst="rect">
            <a:avLst/>
          </a:prstGeom>
          <a:noFill/>
        </p:spPr>
        <p:txBody>
          <a:bodyPr wrap="square">
            <a:spAutoFit/>
          </a:bodyPr>
          <a:lstStyle/>
          <a:p>
            <a:pPr marL="0" marR="0" lvl="0" indent="0" algn="l" defTabSz="914400" rtl="0" eaLnBrk="1" fontAlgn="auto" latinLnBrk="0" hangingPunct="1">
              <a:lnSpc>
                <a:spcPts val="7545"/>
              </a:lnSpc>
              <a:spcBef>
                <a:spcPts val="0"/>
              </a:spcBef>
              <a:spcAft>
                <a:spcPts val="0"/>
              </a:spcAft>
              <a:buClrTx/>
              <a:buSzTx/>
              <a:buFontTx/>
              <a:buNone/>
              <a:tabLst/>
              <a:defRPr/>
            </a:pPr>
            <a:r>
              <a:rPr lang="tr-TR" sz="4370" b="1" dirty="0">
                <a:solidFill>
                  <a:schemeClr val="tx1">
                    <a:lumMod val="75000"/>
                    <a:lumOff val="25000"/>
                  </a:schemeClr>
                </a:solidFill>
                <a:latin typeface="Calibri" panose="020F0502020204030204"/>
                <a:ea typeface="Instrument Sans" pitchFamily="34" charset="-122"/>
              </a:rPr>
              <a:t>1-Ağaç Adımları</a:t>
            </a:r>
            <a:endParaRPr kumimoji="0" lang="en-US" sz="437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5247958"/>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499DE3-EBF9-78E2-5D1E-3FB324EC9DB4}"/>
              </a:ext>
            </a:extLst>
          </p:cNvPr>
          <p:cNvSpPr txBox="1"/>
          <p:nvPr/>
        </p:nvSpPr>
        <p:spPr>
          <a:xfrm>
            <a:off x="-144215" y="69843"/>
            <a:ext cx="14924243" cy="922047"/>
          </a:xfrm>
          <a:prstGeom prst="rect">
            <a:avLst/>
          </a:prstGeom>
          <a:noFill/>
        </p:spPr>
        <p:txBody>
          <a:bodyPr wrap="square">
            <a:spAutoFit/>
          </a:bodyPr>
          <a:lstStyle/>
          <a:p>
            <a:pPr marL="0" marR="0" lvl="0" indent="0" algn="ctr" defTabSz="914400" rtl="0" eaLnBrk="1" fontAlgn="auto" latinLnBrk="0" hangingPunct="1">
              <a:lnSpc>
                <a:spcPts val="7545"/>
              </a:lnSpc>
              <a:spcBef>
                <a:spcPts val="0"/>
              </a:spcBef>
              <a:spcAft>
                <a:spcPts val="0"/>
              </a:spcAft>
              <a:buClrTx/>
              <a:buSzTx/>
              <a:buFontTx/>
              <a:buNone/>
              <a:tabLst/>
              <a:defRPr/>
            </a:pPr>
            <a:r>
              <a:rPr lang="tr-TR" sz="3000" b="1" dirty="0">
                <a:solidFill>
                  <a:schemeClr val="tx1">
                    <a:lumMod val="75000"/>
                    <a:lumOff val="25000"/>
                  </a:schemeClr>
                </a:solidFill>
                <a:latin typeface="Calibri" panose="020F0502020204030204"/>
                <a:ea typeface="Instrument Sans" pitchFamily="34" charset="-122"/>
              </a:rPr>
              <a:t>En Yakın Komşunun Uzunluğunun Optimal Uzunluk ve 1-Ağaç Uzunluğu ile Kıyaslanması</a:t>
            </a:r>
            <a:endParaRPr kumimoji="0" lang="en-US" sz="30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4B8ABDA-F0F2-8A5B-DAA3-D6AE955FA14C}"/>
              </a:ext>
            </a:extLst>
          </p:cNvPr>
          <p:cNvSpPr txBox="1"/>
          <p:nvPr/>
        </p:nvSpPr>
        <p:spPr>
          <a:xfrm>
            <a:off x="1990470" y="1357804"/>
            <a:ext cx="11459521" cy="1200329"/>
          </a:xfrm>
          <a:prstGeom prst="rect">
            <a:avLst/>
          </a:prstGeom>
          <a:noFill/>
        </p:spPr>
        <p:txBody>
          <a:bodyPr wrap="square" rtlCol="0">
            <a:spAutoFit/>
          </a:bodyPr>
          <a:lstStyle/>
          <a:p>
            <a:r>
              <a:rPr lang="tr-TR" dirty="0"/>
              <a:t>Verilen örnekte ilgili uzunluklar:</a:t>
            </a:r>
          </a:p>
          <a:p>
            <a:endParaRPr lang="tr-TR" dirty="0"/>
          </a:p>
          <a:p>
            <a:r>
              <a:rPr lang="tr-TR" dirty="0"/>
              <a:t>Kaba Kuvvet Algoritması ile (Optimal) Uzunluk : 827	En Yakın Algoritması ile Uzunluk : 841 	1-Ağaç uzunluğu : 798</a:t>
            </a:r>
          </a:p>
          <a:p>
            <a:endParaRPr lang="tr-TR"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ABB17D-AE9B-0501-5F74-C15692A89B40}"/>
                  </a:ext>
                </a:extLst>
              </p:cNvPr>
              <p:cNvSpPr txBox="1"/>
              <p:nvPr/>
            </p:nvSpPr>
            <p:spPr>
              <a:xfrm>
                <a:off x="1990470" y="2558133"/>
                <a:ext cx="9439531" cy="6244017"/>
              </a:xfrm>
              <a:prstGeom prst="rect">
                <a:avLst/>
              </a:prstGeom>
              <a:noFill/>
            </p:spPr>
            <p:txBody>
              <a:bodyPr wrap="square" rtlCol="0">
                <a:spAutoFit/>
              </a:bodyPr>
              <a:lstStyle/>
              <a:p>
                <a:pPr marL="285750" indent="-285750">
                  <a:buFont typeface="Arial" panose="020B0604020202020204" pitchFamily="34" charset="0"/>
                  <a:buChar char="•"/>
                </a:pPr>
                <a:r>
                  <a:rPr lang="tr-TR" dirty="0"/>
                  <a:t>En Yakın Komşu’nun Optimal ile Karşılaştırılması:</a:t>
                </a:r>
              </a:p>
              <a:p>
                <a:endParaRPr lang="tr-TR" dirty="0"/>
              </a:p>
              <a:p>
                <a:pPr/>
                <a14:m>
                  <m:oMathPara xmlns:m="http://schemas.openxmlformats.org/officeDocument/2006/math">
                    <m:oMathParaPr>
                      <m:jc m:val="centerGroup"/>
                    </m:oMathParaPr>
                    <m:oMath xmlns:m="http://schemas.openxmlformats.org/officeDocument/2006/math">
                      <m:f>
                        <m:fPr>
                          <m:ctrlPr>
                            <a:rPr lang="tr-TR" i="1" smtClean="0">
                              <a:latin typeface="Cambria Math" panose="02040503050406030204" pitchFamily="18" charset="0"/>
                            </a:rPr>
                          </m:ctrlPr>
                        </m:fPr>
                        <m:num>
                          <m:r>
                            <a:rPr lang="tr-TR" b="0" i="1" smtClean="0">
                              <a:latin typeface="Cambria Math" panose="02040503050406030204" pitchFamily="18" charset="0"/>
                            </a:rPr>
                            <m:t>𝐸𝑛</m:t>
                          </m:r>
                          <m:r>
                            <a:rPr lang="tr-TR" b="0" i="1" smtClean="0">
                              <a:latin typeface="Cambria Math" panose="02040503050406030204" pitchFamily="18" charset="0"/>
                            </a:rPr>
                            <m:t> </m:t>
                          </m:r>
                          <m:r>
                            <a:rPr lang="tr-TR" b="0" i="1" smtClean="0">
                              <a:latin typeface="Cambria Math" panose="02040503050406030204" pitchFamily="18" charset="0"/>
                            </a:rPr>
                            <m:t>𝑌𝑎𝑘𝚤𝑛</m:t>
                          </m:r>
                          <m:r>
                            <a:rPr lang="tr-TR" b="0" i="1" smtClean="0">
                              <a:latin typeface="Cambria Math" panose="02040503050406030204" pitchFamily="18" charset="0"/>
                            </a:rPr>
                            <m:t> </m:t>
                          </m:r>
                          <m:r>
                            <a:rPr lang="tr-TR" b="0" i="1" smtClean="0">
                              <a:latin typeface="Cambria Math" panose="02040503050406030204" pitchFamily="18" charset="0"/>
                            </a:rPr>
                            <m:t>𝐾𝑜𝑚</m:t>
                          </m:r>
                          <m:r>
                            <a:rPr lang="tr-TR" b="0" i="1" smtClean="0">
                              <a:latin typeface="Cambria Math" panose="02040503050406030204" pitchFamily="18" charset="0"/>
                            </a:rPr>
                            <m:t>ş</m:t>
                          </m:r>
                          <m:r>
                            <a:rPr lang="tr-TR" b="0" i="1" smtClean="0">
                              <a:latin typeface="Cambria Math" panose="02040503050406030204" pitchFamily="18" charset="0"/>
                            </a:rPr>
                            <m:t>𝑢</m:t>
                          </m:r>
                          <m:r>
                            <a:rPr lang="tr-TR" b="0" i="1" smtClean="0">
                              <a:latin typeface="Cambria Math" panose="02040503050406030204" pitchFamily="18" charset="0"/>
                            </a:rPr>
                            <m:t> </m:t>
                          </m:r>
                          <m:r>
                            <a:rPr lang="tr-TR" b="0" i="1" smtClean="0">
                              <a:latin typeface="Cambria Math" panose="02040503050406030204" pitchFamily="18" charset="0"/>
                            </a:rPr>
                            <m:t>𝑈𝑧𝑢𝑛𝑙𝑢</m:t>
                          </m:r>
                          <m:r>
                            <a:rPr lang="tr-TR" b="0" i="1" smtClean="0">
                              <a:latin typeface="Cambria Math" panose="02040503050406030204" pitchFamily="18" charset="0"/>
                            </a:rPr>
                            <m:t>ğ</m:t>
                          </m:r>
                          <m:r>
                            <a:rPr lang="tr-TR" b="0" i="1" smtClean="0">
                              <a:latin typeface="Cambria Math" panose="02040503050406030204" pitchFamily="18" charset="0"/>
                            </a:rPr>
                            <m:t>𝑢</m:t>
                          </m:r>
                        </m:num>
                        <m:den>
                          <m:r>
                            <a:rPr lang="tr-TR" b="0" i="1" smtClean="0">
                              <a:latin typeface="Cambria Math" panose="02040503050406030204" pitchFamily="18" charset="0"/>
                            </a:rPr>
                            <m:t>𝑂𝑝𝑡𝑖𝑚𝑎𝑙</m:t>
                          </m:r>
                          <m:r>
                            <a:rPr lang="tr-TR" b="0" i="1" smtClean="0">
                              <a:latin typeface="Cambria Math" panose="02040503050406030204" pitchFamily="18" charset="0"/>
                            </a:rPr>
                            <m:t> </m:t>
                          </m:r>
                          <m:r>
                            <a:rPr lang="tr-TR" b="0" i="1" smtClean="0">
                              <a:latin typeface="Cambria Math" panose="02040503050406030204" pitchFamily="18" charset="0"/>
                            </a:rPr>
                            <m:t>𝑈𝑧𝑢𝑛𝑙𝑢𝑘</m:t>
                          </m:r>
                          <m:r>
                            <a:rPr lang="tr-TR" b="0" i="1" smtClean="0">
                              <a:latin typeface="Cambria Math" panose="02040503050406030204" pitchFamily="18" charset="0"/>
                            </a:rPr>
                            <m:t> </m:t>
                          </m:r>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841</m:t>
                          </m:r>
                        </m:num>
                        <m:den>
                          <m:r>
                            <a:rPr lang="tr-TR" b="0" i="1" smtClean="0">
                              <a:latin typeface="Cambria Math" panose="02040503050406030204" pitchFamily="18" charset="0"/>
                            </a:rPr>
                            <m:t>827</m:t>
                          </m:r>
                        </m:den>
                      </m:f>
                      <m:r>
                        <a:rPr lang="tr-TR" b="0" i="1" smtClean="0">
                          <a:latin typeface="Cambria Math" panose="02040503050406030204" pitchFamily="18" charset="0"/>
                        </a:rPr>
                        <m:t>=1.0169</m:t>
                      </m:r>
                    </m:oMath>
                  </m:oMathPara>
                </a14:m>
                <a:endParaRPr lang="tr-TR" b="0" dirty="0"/>
              </a:p>
              <a:p>
                <a:endParaRPr lang="tr-TR" dirty="0"/>
              </a:p>
              <a:p>
                <a:pPr indent="263525"/>
                <a:r>
                  <a:rPr lang="tr-TR" dirty="0"/>
                  <a:t>Verilen örnekte En Yakın Komşu optimal uzunluktan %1.69 daha uzun bir rota vermiştir. Düğüm sayısı = n olmak üzere En Yakın Komşu’nun </a:t>
                </a:r>
                <a:r>
                  <a:rPr lang="tr-TR" i="1" dirty="0"/>
                  <a:t>en kötü durum davranışı </a:t>
                </a:r>
                <a:r>
                  <a:rPr lang="tr-TR" dirty="0"/>
                  <a:t>aşağıdaki şekildedir.</a:t>
                </a:r>
              </a:p>
              <a:p>
                <a:pPr indent="263525"/>
                <a:r>
                  <a:rPr lang="tr-TR" dirty="0"/>
                  <a:t> </a:t>
                </a:r>
              </a:p>
              <a:p>
                <a:pPr indent="263525"/>
                <a14:m>
                  <m:oMathPara xmlns:m="http://schemas.openxmlformats.org/officeDocument/2006/math">
                    <m:oMathParaPr>
                      <m:jc m:val="centerGroup"/>
                    </m:oMathParaPr>
                    <m:oMath xmlns:m="http://schemas.openxmlformats.org/officeDocument/2006/math">
                      <m:f>
                        <m:fPr>
                          <m:ctrlPr>
                            <a:rPr lang="tr-TR" i="1" smtClean="0">
                              <a:latin typeface="Cambria Math" panose="02040503050406030204" pitchFamily="18" charset="0"/>
                            </a:rPr>
                          </m:ctrlPr>
                        </m:fPr>
                        <m:num>
                          <m:r>
                            <a:rPr lang="tr-TR" b="0" i="1" smtClean="0">
                              <a:latin typeface="Cambria Math" panose="02040503050406030204" pitchFamily="18" charset="0"/>
                            </a:rPr>
                            <m:t>𝐸𝑛</m:t>
                          </m:r>
                          <m:r>
                            <a:rPr lang="tr-TR" b="0" i="1" smtClean="0">
                              <a:latin typeface="Cambria Math" panose="02040503050406030204" pitchFamily="18" charset="0"/>
                            </a:rPr>
                            <m:t> </m:t>
                          </m:r>
                          <m:r>
                            <a:rPr lang="tr-TR" b="0" i="1" smtClean="0">
                              <a:latin typeface="Cambria Math" panose="02040503050406030204" pitchFamily="18" charset="0"/>
                            </a:rPr>
                            <m:t>𝑌𝑎𝑘𝚤𝑛</m:t>
                          </m:r>
                          <m:r>
                            <a:rPr lang="tr-TR" b="0" i="1" smtClean="0">
                              <a:latin typeface="Cambria Math" panose="02040503050406030204" pitchFamily="18" charset="0"/>
                            </a:rPr>
                            <m:t> </m:t>
                          </m:r>
                          <m:r>
                            <a:rPr lang="tr-TR" b="0" i="1" smtClean="0">
                              <a:latin typeface="Cambria Math" panose="02040503050406030204" pitchFamily="18" charset="0"/>
                            </a:rPr>
                            <m:t>𝐾𝑜𝑚</m:t>
                          </m:r>
                          <m:r>
                            <a:rPr lang="tr-TR" b="0" i="1" smtClean="0">
                              <a:latin typeface="Cambria Math" panose="02040503050406030204" pitchFamily="18" charset="0"/>
                            </a:rPr>
                            <m:t>ş</m:t>
                          </m:r>
                          <m:r>
                            <a:rPr lang="tr-TR" b="0" i="1" smtClean="0">
                              <a:latin typeface="Cambria Math" panose="02040503050406030204" pitchFamily="18" charset="0"/>
                            </a:rPr>
                            <m:t>𝑢</m:t>
                          </m:r>
                          <m:r>
                            <a:rPr lang="tr-TR" b="0" i="1" smtClean="0">
                              <a:latin typeface="Cambria Math" panose="02040503050406030204" pitchFamily="18" charset="0"/>
                            </a:rPr>
                            <m:t> </m:t>
                          </m:r>
                          <m:r>
                            <a:rPr lang="tr-TR" b="0" i="1" smtClean="0">
                              <a:latin typeface="Cambria Math" panose="02040503050406030204" pitchFamily="18" charset="0"/>
                            </a:rPr>
                            <m:t>𝑈𝑧𝑢𝑛𝑙𝑢</m:t>
                          </m:r>
                          <m:r>
                            <a:rPr lang="tr-TR" b="0" i="1" smtClean="0">
                              <a:latin typeface="Cambria Math" panose="02040503050406030204" pitchFamily="18" charset="0"/>
                            </a:rPr>
                            <m:t>ğ</m:t>
                          </m:r>
                          <m:r>
                            <a:rPr lang="tr-TR" b="0" i="1" smtClean="0">
                              <a:latin typeface="Cambria Math" panose="02040503050406030204" pitchFamily="18" charset="0"/>
                            </a:rPr>
                            <m:t>𝑢</m:t>
                          </m:r>
                        </m:num>
                        <m:den>
                          <m:r>
                            <a:rPr lang="tr-TR" b="0" i="1" smtClean="0">
                              <a:latin typeface="Cambria Math" panose="02040503050406030204" pitchFamily="18" charset="0"/>
                            </a:rPr>
                            <m:t>𝑂𝑝𝑡𝑖𝑚𝑎𝑙</m:t>
                          </m:r>
                          <m:r>
                            <a:rPr lang="tr-TR" b="0" i="1" smtClean="0">
                              <a:latin typeface="Cambria Math" panose="02040503050406030204" pitchFamily="18" charset="0"/>
                            </a:rPr>
                            <m:t> </m:t>
                          </m:r>
                          <m:r>
                            <a:rPr lang="tr-TR" b="0" i="1" smtClean="0">
                              <a:latin typeface="Cambria Math" panose="02040503050406030204" pitchFamily="18" charset="0"/>
                            </a:rPr>
                            <m:t>𝑈𝑧𝑢𝑛𝑙𝑢𝑘</m:t>
                          </m:r>
                          <m:r>
                            <a:rPr lang="tr-TR" b="0" i="1" smtClean="0">
                              <a:latin typeface="Cambria Math" panose="02040503050406030204" pitchFamily="18" charset="0"/>
                            </a:rPr>
                            <m:t> </m:t>
                          </m:r>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2</m:t>
                          </m:r>
                        </m:den>
                      </m:f>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𝑙𝑜𝑔</m:t>
                          </m:r>
                        </m:e>
                        <m:sub>
                          <m:r>
                            <a:rPr lang="tr-TR" b="0" i="1" smtClean="0">
                              <a:latin typeface="Cambria Math" panose="02040503050406030204" pitchFamily="18" charset="0"/>
                            </a:rPr>
                            <m:t>2</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𝑛</m:t>
                          </m:r>
                        </m:e>
                      </m:d>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2</m:t>
                          </m:r>
                        </m:den>
                      </m:f>
                    </m:oMath>
                  </m:oMathPara>
                </a14:m>
                <a:endParaRPr lang="tr-TR" dirty="0"/>
              </a:p>
              <a:p>
                <a:pPr indent="263525"/>
                <a:r>
                  <a:rPr lang="tr-TR" dirty="0"/>
                  <a:t> </a:t>
                </a:r>
              </a:p>
              <a:p>
                <a:pPr indent="263525"/>
                <a:endParaRPr lang="tr-TR" dirty="0"/>
              </a:p>
              <a:p>
                <a:endParaRPr lang="tr-TR" dirty="0"/>
              </a:p>
              <a:p>
                <a:pPr marL="285750" indent="-285750">
                  <a:buFont typeface="Arial" panose="020B0604020202020204" pitchFamily="34" charset="0"/>
                  <a:buChar char="•"/>
                </a:pPr>
                <a:r>
                  <a:rPr lang="tr-TR" dirty="0"/>
                  <a:t>En Yakın Komşu’nun 1-Ağaç ile Karşılaştırılması</a:t>
                </a:r>
              </a:p>
              <a:p>
                <a:r>
                  <a:rPr lang="tr-TR" dirty="0"/>
                  <a:t> </a:t>
                </a:r>
              </a:p>
              <a:p>
                <a:pPr/>
                <a14:m>
                  <m:oMathPara xmlns:m="http://schemas.openxmlformats.org/officeDocument/2006/math">
                    <m:oMathParaPr>
                      <m:jc m:val="centerGroup"/>
                    </m:oMathParaPr>
                    <m:oMath xmlns:m="http://schemas.openxmlformats.org/officeDocument/2006/math">
                      <m:f>
                        <m:fPr>
                          <m:ctrlPr>
                            <a:rPr lang="tr-TR" i="1" smtClean="0">
                              <a:latin typeface="Cambria Math" panose="02040503050406030204" pitchFamily="18" charset="0"/>
                            </a:rPr>
                          </m:ctrlPr>
                        </m:fPr>
                        <m:num>
                          <m:r>
                            <a:rPr lang="tr-TR" b="0" i="1" smtClean="0">
                              <a:latin typeface="Cambria Math" panose="02040503050406030204" pitchFamily="18" charset="0"/>
                            </a:rPr>
                            <m:t>𝐸𝑛</m:t>
                          </m:r>
                          <m:r>
                            <a:rPr lang="tr-TR" b="0" i="1" smtClean="0">
                              <a:latin typeface="Cambria Math" panose="02040503050406030204" pitchFamily="18" charset="0"/>
                            </a:rPr>
                            <m:t> </m:t>
                          </m:r>
                          <m:r>
                            <a:rPr lang="tr-TR" b="0" i="1" smtClean="0">
                              <a:latin typeface="Cambria Math" panose="02040503050406030204" pitchFamily="18" charset="0"/>
                            </a:rPr>
                            <m:t>𝑌𝑎𝑘𝚤𝑛</m:t>
                          </m:r>
                          <m:r>
                            <a:rPr lang="tr-TR" b="0" i="1" smtClean="0">
                              <a:latin typeface="Cambria Math" panose="02040503050406030204" pitchFamily="18" charset="0"/>
                            </a:rPr>
                            <m:t> </m:t>
                          </m:r>
                          <m:r>
                            <a:rPr lang="tr-TR" b="0" i="1" smtClean="0">
                              <a:latin typeface="Cambria Math" panose="02040503050406030204" pitchFamily="18" charset="0"/>
                            </a:rPr>
                            <m:t>𝐾𝑜𝑚</m:t>
                          </m:r>
                          <m:r>
                            <a:rPr lang="tr-TR" b="0" i="1" smtClean="0">
                              <a:latin typeface="Cambria Math" panose="02040503050406030204" pitchFamily="18" charset="0"/>
                            </a:rPr>
                            <m:t>ş</m:t>
                          </m:r>
                          <m:r>
                            <a:rPr lang="tr-TR" b="0" i="1" smtClean="0">
                              <a:latin typeface="Cambria Math" panose="02040503050406030204" pitchFamily="18" charset="0"/>
                            </a:rPr>
                            <m:t>𝑢</m:t>
                          </m:r>
                          <m:r>
                            <a:rPr lang="tr-TR" b="0" i="1" smtClean="0">
                              <a:latin typeface="Cambria Math" panose="02040503050406030204" pitchFamily="18" charset="0"/>
                            </a:rPr>
                            <m:t> </m:t>
                          </m:r>
                          <m:r>
                            <a:rPr lang="tr-TR" b="0" i="1" smtClean="0">
                              <a:latin typeface="Cambria Math" panose="02040503050406030204" pitchFamily="18" charset="0"/>
                            </a:rPr>
                            <m:t>𝑈𝑧𝑢𝑛𝑙𝑢</m:t>
                          </m:r>
                          <m:r>
                            <a:rPr lang="tr-TR" b="0" i="1" smtClean="0">
                              <a:latin typeface="Cambria Math" panose="02040503050406030204" pitchFamily="18" charset="0"/>
                            </a:rPr>
                            <m:t>ğ</m:t>
                          </m:r>
                          <m:r>
                            <a:rPr lang="tr-TR" b="0" i="1" smtClean="0">
                              <a:latin typeface="Cambria Math" panose="02040503050406030204" pitchFamily="18" charset="0"/>
                            </a:rPr>
                            <m:t>𝑢</m:t>
                          </m:r>
                        </m:num>
                        <m:den>
                          <m:r>
                            <a:rPr lang="tr-TR" b="0" i="1" smtClean="0">
                              <a:latin typeface="Cambria Math" panose="02040503050406030204" pitchFamily="18" charset="0"/>
                            </a:rPr>
                            <m:t>1−</m:t>
                          </m:r>
                          <m:r>
                            <a:rPr lang="tr-TR" b="0" i="1" smtClean="0">
                              <a:latin typeface="Cambria Math" panose="02040503050406030204" pitchFamily="18" charset="0"/>
                            </a:rPr>
                            <m:t>𝐴</m:t>
                          </m:r>
                          <m:r>
                            <a:rPr lang="tr-TR" b="0" i="1" smtClean="0">
                              <a:latin typeface="Cambria Math" panose="02040503050406030204" pitchFamily="18" charset="0"/>
                            </a:rPr>
                            <m:t>ğ</m:t>
                          </m:r>
                          <m:r>
                            <a:rPr lang="tr-TR" b="0" i="1" smtClean="0">
                              <a:latin typeface="Cambria Math" panose="02040503050406030204" pitchFamily="18" charset="0"/>
                            </a:rPr>
                            <m:t>𝑎</m:t>
                          </m:r>
                          <m:r>
                            <a:rPr lang="tr-TR" b="0" i="1" smtClean="0">
                              <a:latin typeface="Cambria Math" panose="02040503050406030204" pitchFamily="18" charset="0"/>
                            </a:rPr>
                            <m:t>ç</m:t>
                          </m:r>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841</m:t>
                          </m:r>
                        </m:num>
                        <m:den>
                          <m:r>
                            <a:rPr lang="tr-TR" b="0" i="1" smtClean="0">
                              <a:latin typeface="Cambria Math" panose="02040503050406030204" pitchFamily="18" charset="0"/>
                            </a:rPr>
                            <m:t>798</m:t>
                          </m:r>
                        </m:den>
                      </m:f>
                      <m:r>
                        <a:rPr lang="tr-TR" b="0" i="1" smtClean="0">
                          <a:latin typeface="Cambria Math" panose="02040503050406030204" pitchFamily="18" charset="0"/>
                        </a:rPr>
                        <m:t>=1.0538</m:t>
                      </m:r>
                    </m:oMath>
                  </m:oMathPara>
                </a14:m>
                <a:endParaRPr lang="tr-TR" b="0" dirty="0"/>
              </a:p>
              <a:p>
                <a:endParaRPr lang="tr-TR" dirty="0"/>
              </a:p>
              <a:p>
                <a:pPr indent="263525"/>
                <a:r>
                  <a:rPr lang="tr-TR" dirty="0"/>
                  <a:t>Verilen örnekte En yakın komşu optimal uzunluktan %1.69 daha uzun bir rota vermiştir.</a:t>
                </a:r>
              </a:p>
              <a:p>
                <a:endParaRPr lang="tr-TR" b="0" dirty="0"/>
              </a:p>
              <a:p>
                <a:endParaRPr lang="tr-TR" dirty="0"/>
              </a:p>
              <a:p>
                <a:endParaRPr lang="tr-TR" dirty="0"/>
              </a:p>
            </p:txBody>
          </p:sp>
        </mc:Choice>
        <mc:Fallback xmlns="">
          <p:sp>
            <p:nvSpPr>
              <p:cNvPr id="6" name="TextBox 5">
                <a:extLst>
                  <a:ext uri="{FF2B5EF4-FFF2-40B4-BE49-F238E27FC236}">
                    <a16:creationId xmlns:a16="http://schemas.microsoft.com/office/drawing/2014/main" id="{28ABB17D-AE9B-0501-5F74-C15692A89B40}"/>
                  </a:ext>
                </a:extLst>
              </p:cNvPr>
              <p:cNvSpPr txBox="1">
                <a:spLocks noRot="1" noChangeAspect="1" noMove="1" noResize="1" noEditPoints="1" noAdjustHandles="1" noChangeArrowheads="1" noChangeShapeType="1" noTextEdit="1"/>
              </p:cNvSpPr>
              <p:nvPr/>
            </p:nvSpPr>
            <p:spPr>
              <a:xfrm>
                <a:off x="1990470" y="2558133"/>
                <a:ext cx="9439531" cy="6244017"/>
              </a:xfrm>
              <a:prstGeom prst="rect">
                <a:avLst/>
              </a:prstGeom>
              <a:blipFill>
                <a:blip r:embed="rId3"/>
                <a:stretch>
                  <a:fillRect l="-581" t="-586"/>
                </a:stretch>
              </a:blipFill>
            </p:spPr>
            <p:txBody>
              <a:bodyPr/>
              <a:lstStyle/>
              <a:p>
                <a:r>
                  <a:rPr lang="tr-TR">
                    <a:noFill/>
                  </a:rPr>
                  <a:t> </a:t>
                </a:r>
              </a:p>
            </p:txBody>
          </p:sp>
        </mc:Fallback>
      </mc:AlternateContent>
    </p:spTree>
    <p:extLst>
      <p:ext uri="{BB962C8B-B14F-4D97-AF65-F5344CB8AC3E}">
        <p14:creationId xmlns:p14="http://schemas.microsoft.com/office/powerpoint/2010/main" val="2384899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87157B-A0CB-B698-3D54-091DA5EDE391}"/>
              </a:ext>
              <a:ext uri="{C183D7F6-B498-43B3-948B-1728B52AA6E4}">
                <adec:decorative xmlns:adec="http://schemas.microsoft.com/office/drawing/2017/decorative" val="1"/>
              </a:ext>
            </a:extLst>
          </p:cNvPr>
          <p:cNvPicPr>
            <a:picLocks noChangeAspect="1"/>
          </p:cNvPicPr>
          <p:nvPr/>
        </p:nvPicPr>
        <p:blipFill rotWithShape="1">
          <a:blip r:embed="rId2"/>
          <a:srcRect l="21598" t="26692" r="19729" b="22881"/>
          <a:stretch/>
        </p:blipFill>
        <p:spPr>
          <a:xfrm>
            <a:off x="9479902" y="2313992"/>
            <a:ext cx="5001209" cy="4298302"/>
          </a:xfrm>
          <a:prstGeom prst="rect">
            <a:avLst/>
          </a:prstGeom>
          <a:ln>
            <a:noFill/>
          </a:ln>
          <a:effectLst>
            <a:softEdge rad="112500"/>
          </a:effectLst>
        </p:spPr>
      </p:pic>
      <p:sp>
        <p:nvSpPr>
          <p:cNvPr id="5" name="TextBox 4">
            <a:extLst>
              <a:ext uri="{FF2B5EF4-FFF2-40B4-BE49-F238E27FC236}">
                <a16:creationId xmlns:a16="http://schemas.microsoft.com/office/drawing/2014/main" id="{04803896-4C49-2061-1EBD-1DDF4EDFE9CE}"/>
              </a:ext>
            </a:extLst>
          </p:cNvPr>
          <p:cNvSpPr txBox="1"/>
          <p:nvPr/>
        </p:nvSpPr>
        <p:spPr>
          <a:xfrm>
            <a:off x="1729273" y="960181"/>
            <a:ext cx="7315200" cy="961610"/>
          </a:xfrm>
          <a:prstGeom prst="rect">
            <a:avLst/>
          </a:prstGeom>
          <a:noFill/>
        </p:spPr>
        <p:txBody>
          <a:bodyPr wrap="square">
            <a:spAutoFit/>
          </a:bodyPr>
          <a:lstStyle/>
          <a:p>
            <a:pPr marL="0" marR="0" lvl="0" indent="0" algn="l" defTabSz="914400" rtl="0" eaLnBrk="1" fontAlgn="auto" latinLnBrk="0" hangingPunct="1">
              <a:lnSpc>
                <a:spcPts val="7545"/>
              </a:lnSpc>
              <a:spcBef>
                <a:spcPts val="0"/>
              </a:spcBef>
              <a:spcAft>
                <a:spcPts val="0"/>
              </a:spcAft>
              <a:buClrTx/>
              <a:buSzTx/>
              <a:buFontTx/>
              <a:buNone/>
              <a:tabLst/>
              <a:defRPr/>
            </a:pPr>
            <a:r>
              <a:rPr kumimoji="0" lang="tr-TR" sz="4370" b="1" i="0" u="none" strike="noStrike" kern="1200" cap="none" spc="0" normalizeH="0" baseline="0" noProof="0" dirty="0">
                <a:ln>
                  <a:noFill/>
                </a:ln>
                <a:solidFill>
                  <a:schemeClr val="tx1">
                    <a:lumMod val="75000"/>
                    <a:lumOff val="25000"/>
                  </a:schemeClr>
                </a:solidFill>
                <a:effectLst/>
                <a:uLnTx/>
                <a:uFillTx/>
                <a:ea typeface="Instrument Sans" pitchFamily="34" charset="-122"/>
                <a:cs typeface="Instrument Sans" pitchFamily="34" charset="-120"/>
              </a:rPr>
              <a:t>Hamilton Çevrimi</a:t>
            </a:r>
            <a:endParaRPr kumimoji="0" lang="en-US" sz="4370" b="0" i="0" u="none" strike="noStrike" kern="1200" cap="none" spc="0" normalizeH="0" baseline="0" noProof="0" dirty="0">
              <a:ln>
                <a:noFill/>
              </a:ln>
              <a:solidFill>
                <a:schemeClr val="tx1">
                  <a:lumMod val="75000"/>
                  <a:lumOff val="25000"/>
                </a:schemeClr>
              </a:solidFill>
              <a:effectLst/>
              <a:uLnTx/>
              <a:uFillTx/>
              <a:ea typeface="+mn-ea"/>
              <a:cs typeface="+mn-cs"/>
            </a:endParaRPr>
          </a:p>
        </p:txBody>
      </p:sp>
      <p:sp>
        <p:nvSpPr>
          <p:cNvPr id="6" name="TextBox 5">
            <a:extLst>
              <a:ext uri="{FF2B5EF4-FFF2-40B4-BE49-F238E27FC236}">
                <a16:creationId xmlns:a16="http://schemas.microsoft.com/office/drawing/2014/main" id="{29FA8077-2F3D-FAB3-E650-AE6AD7C729A1}"/>
              </a:ext>
            </a:extLst>
          </p:cNvPr>
          <p:cNvSpPr txBox="1"/>
          <p:nvPr/>
        </p:nvSpPr>
        <p:spPr>
          <a:xfrm>
            <a:off x="1660848" y="2481944"/>
            <a:ext cx="6742923" cy="1569660"/>
          </a:xfrm>
          <a:prstGeom prst="rect">
            <a:avLst/>
          </a:prstGeom>
          <a:noFill/>
        </p:spPr>
        <p:txBody>
          <a:bodyPr wrap="square" rtlCol="0">
            <a:spAutoFit/>
          </a:bodyPr>
          <a:lstStyle/>
          <a:p>
            <a:pPr marL="342900" indent="-342900">
              <a:buFont typeface="Arial" panose="020B0604020202020204" pitchFamily="34" charset="0"/>
              <a:buChar char="•"/>
            </a:pPr>
            <a:r>
              <a:rPr lang="tr-TR" sz="2400" dirty="0">
                <a:ea typeface="Instrument Sans"/>
              </a:rPr>
              <a:t>Bir Çizgede her bir düğümden ve her bir ayrıttan sadece bir kez geçen ve başlanan düğüme dönen bir çevrim varsa bu çizgeye </a:t>
            </a:r>
            <a:r>
              <a:rPr lang="tr-TR" sz="2400" b="1" dirty="0">
                <a:ea typeface="Instrument Sans"/>
              </a:rPr>
              <a:t>hamilton çevrimi </a:t>
            </a:r>
            <a:r>
              <a:rPr lang="tr-TR" sz="2400" dirty="0">
                <a:ea typeface="Instrument Sans"/>
              </a:rPr>
              <a:t>denir.</a:t>
            </a:r>
          </a:p>
        </p:txBody>
      </p:sp>
      <p:graphicFrame>
        <p:nvGraphicFramePr>
          <p:cNvPr id="2" name="Tablo 1">
            <a:extLst>
              <a:ext uri="{FF2B5EF4-FFF2-40B4-BE49-F238E27FC236}">
                <a16:creationId xmlns:a16="http://schemas.microsoft.com/office/drawing/2014/main" id="{4B1EE52A-E1CA-5784-1C9B-4B6A6643CE90}"/>
              </a:ext>
            </a:extLst>
          </p:cNvPr>
          <p:cNvGraphicFramePr>
            <a:graphicFrameLocks noGrp="1"/>
          </p:cNvGraphicFramePr>
          <p:nvPr>
            <p:extLst>
              <p:ext uri="{D42A27DB-BD31-4B8C-83A1-F6EECF244321}">
                <p14:modId xmlns:p14="http://schemas.microsoft.com/office/powerpoint/2010/main" val="1257942833"/>
              </p:ext>
            </p:extLst>
          </p:nvPr>
        </p:nvGraphicFramePr>
        <p:xfrm>
          <a:off x="1166456" y="4188896"/>
          <a:ext cx="8251866" cy="3191618"/>
        </p:xfrm>
        <a:graphic>
          <a:graphicData uri="http://schemas.openxmlformats.org/drawingml/2006/table">
            <a:tbl>
              <a:tblPr firstRow="1" bandRow="1">
                <a:tableStyleId>{5C22544A-7EE6-4342-B048-85BDC9FD1C3A}</a:tableStyleId>
              </a:tblPr>
              <a:tblGrid>
                <a:gridCol w="1618106">
                  <a:extLst>
                    <a:ext uri="{9D8B030D-6E8A-4147-A177-3AD203B41FA5}">
                      <a16:colId xmlns:a16="http://schemas.microsoft.com/office/drawing/2014/main" val="2962286721"/>
                    </a:ext>
                  </a:extLst>
                </a:gridCol>
                <a:gridCol w="1657982">
                  <a:extLst>
                    <a:ext uri="{9D8B030D-6E8A-4147-A177-3AD203B41FA5}">
                      <a16:colId xmlns:a16="http://schemas.microsoft.com/office/drawing/2014/main" val="223964092"/>
                    </a:ext>
                  </a:extLst>
                </a:gridCol>
                <a:gridCol w="1657982">
                  <a:extLst>
                    <a:ext uri="{9D8B030D-6E8A-4147-A177-3AD203B41FA5}">
                      <a16:colId xmlns:a16="http://schemas.microsoft.com/office/drawing/2014/main" val="807369996"/>
                    </a:ext>
                  </a:extLst>
                </a:gridCol>
                <a:gridCol w="1658898">
                  <a:extLst>
                    <a:ext uri="{9D8B030D-6E8A-4147-A177-3AD203B41FA5}">
                      <a16:colId xmlns:a16="http://schemas.microsoft.com/office/drawing/2014/main" val="3540063524"/>
                    </a:ext>
                  </a:extLst>
                </a:gridCol>
                <a:gridCol w="1658898">
                  <a:extLst>
                    <a:ext uri="{9D8B030D-6E8A-4147-A177-3AD203B41FA5}">
                      <a16:colId xmlns:a16="http://schemas.microsoft.com/office/drawing/2014/main" val="1467926045"/>
                    </a:ext>
                  </a:extLst>
                </a:gridCol>
              </a:tblGrid>
              <a:tr h="1610766">
                <a:tc>
                  <a:txBody>
                    <a:bodyPr/>
                    <a:lstStyle/>
                    <a:p>
                      <a:pPr marL="0" marR="0" algn="l">
                        <a:lnSpc>
                          <a:spcPct val="107000"/>
                        </a:lnSpc>
                        <a:spcBef>
                          <a:spcPts val="0"/>
                        </a:spcBef>
                        <a:spcAft>
                          <a:spcPts val="0"/>
                        </a:spcAft>
                      </a:pPr>
                      <a:r>
                        <a:rPr lang="tr-TR" sz="1800" kern="100" dirty="0">
                          <a:effectLst/>
                        </a:rPr>
                        <a:t>Tekrar eden       düğümler var mı?</a:t>
                      </a:r>
                      <a:endParaRPr lang="tr-TR"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tr-TR" sz="1800" kern="100" dirty="0">
                          <a:effectLst/>
                        </a:rPr>
                        <a:t>Tekrar eden       ayrıtlar var mı?</a:t>
                      </a:r>
                      <a:endParaRPr lang="tr-TR"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tr-TR" sz="1800" kern="100" dirty="0">
                          <a:effectLst/>
                        </a:rPr>
                        <a:t>Açık mı?</a:t>
                      </a:r>
                      <a:endParaRPr lang="tr-TR"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tr-TR" sz="1800" kern="100" dirty="0">
                          <a:effectLst/>
                        </a:rPr>
                        <a:t>Kapalı mı?</a:t>
                      </a:r>
                      <a:endParaRPr lang="tr-TR"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Türü</a:t>
                      </a:r>
                    </a:p>
                  </a:txBody>
                  <a:tcPr marL="68580" marR="68580" marT="0" marB="0"/>
                </a:tc>
                <a:extLst>
                  <a:ext uri="{0D108BD9-81ED-4DB2-BD59-A6C34878D82A}">
                    <a16:rowId xmlns:a16="http://schemas.microsoft.com/office/drawing/2014/main" val="203497001"/>
                  </a:ext>
                </a:extLst>
              </a:tr>
              <a:tr h="790426">
                <a:tc>
                  <a:txBody>
                    <a:bodyPr/>
                    <a:lstStyle/>
                    <a:p>
                      <a:pPr marL="0" marR="0" algn="l">
                        <a:lnSpc>
                          <a:spcPct val="107000"/>
                        </a:lnSpc>
                        <a:spcBef>
                          <a:spcPts val="0"/>
                        </a:spcBef>
                        <a:spcAft>
                          <a:spcPts val="0"/>
                        </a:spcAft>
                      </a:pPr>
                      <a:r>
                        <a:rPr lang="tr-TR" sz="1800" kern="100" dirty="0">
                          <a:effectLst/>
                        </a:rPr>
                        <a:t>Hayır</a:t>
                      </a:r>
                      <a:endParaRPr lang="tr-TR"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tr-TR" sz="1800" kern="100" dirty="0">
                          <a:effectLst/>
                        </a:rPr>
                        <a:t>Hayır</a:t>
                      </a:r>
                      <a:endParaRPr lang="tr-TR"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tr-TR" sz="1800" kern="100">
                          <a:effectLst/>
                        </a:rPr>
                        <a:t>Evet</a:t>
                      </a:r>
                      <a:endParaRPr lang="tr-TR"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tr-TR" sz="1800" kern="100">
                          <a:effectLst/>
                        </a:rPr>
                        <a:t> </a:t>
                      </a:r>
                      <a:endParaRPr lang="tr-TR"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tr-TR" sz="1800" b="1" kern="100" dirty="0">
                          <a:effectLst/>
                        </a:rPr>
                        <a:t>Yol</a:t>
                      </a:r>
                      <a:endParaRPr lang="tr-TR" sz="1800" b="1"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210596"/>
                  </a:ext>
                </a:extLst>
              </a:tr>
              <a:tr h="790426">
                <a:tc>
                  <a:txBody>
                    <a:bodyPr/>
                    <a:lstStyle/>
                    <a:p>
                      <a:pPr marL="0" marR="0" algn="l">
                        <a:lnSpc>
                          <a:spcPct val="107000"/>
                        </a:lnSpc>
                        <a:spcBef>
                          <a:spcPts val="0"/>
                        </a:spcBef>
                        <a:spcAft>
                          <a:spcPts val="0"/>
                        </a:spcAft>
                      </a:pPr>
                      <a:r>
                        <a:rPr lang="tr-TR" sz="1800" kern="100" dirty="0">
                          <a:effectLst/>
                        </a:rPr>
                        <a:t>Hayır</a:t>
                      </a:r>
                      <a:endParaRPr lang="tr-TR"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tr-TR" sz="1800" kern="100">
                          <a:effectLst/>
                        </a:rPr>
                        <a:t>Hayır</a:t>
                      </a:r>
                      <a:endParaRPr lang="tr-TR"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tr-TR" sz="1800" kern="100">
                          <a:effectLst/>
                        </a:rPr>
                        <a:t> </a:t>
                      </a:r>
                      <a:endParaRPr lang="tr-TR"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tr-TR" sz="1800" kern="100" dirty="0">
                          <a:effectLst/>
                        </a:rPr>
                        <a:t>Evet</a:t>
                      </a:r>
                      <a:endParaRPr lang="tr-TR"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tr-TR" sz="1800" b="1" kern="100" dirty="0">
                          <a:effectLst/>
                        </a:rPr>
                        <a:t>Çevrim</a:t>
                      </a:r>
                      <a:endParaRPr lang="tr-TR" sz="1800" b="1"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2287109"/>
                  </a:ext>
                </a:extLst>
              </a:tr>
            </a:tbl>
          </a:graphicData>
        </a:graphic>
      </p:graphicFrame>
    </p:spTree>
    <p:extLst>
      <p:ext uri="{BB962C8B-B14F-4D97-AF65-F5344CB8AC3E}">
        <p14:creationId xmlns:p14="http://schemas.microsoft.com/office/powerpoint/2010/main" val="2637589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CE6D24-7115-E9B5-3A3F-F58F7EEB9068}"/>
              </a:ext>
            </a:extLst>
          </p:cNvPr>
          <p:cNvSpPr txBox="1"/>
          <p:nvPr/>
        </p:nvSpPr>
        <p:spPr>
          <a:xfrm>
            <a:off x="655846" y="1519795"/>
            <a:ext cx="8418786" cy="4370427"/>
          </a:xfrm>
          <a:prstGeom prst="rect">
            <a:avLst/>
          </a:prstGeom>
          <a:noFill/>
        </p:spPr>
        <p:txBody>
          <a:bodyPr wrap="square" rtlCol="0">
            <a:spAutoFit/>
          </a:bodyPr>
          <a:lstStyle/>
          <a:p>
            <a:r>
              <a:rPr lang="tr-TR" sz="3200" b="1" dirty="0">
                <a:solidFill>
                  <a:schemeClr val="tx1">
                    <a:lumMod val="75000"/>
                    <a:lumOff val="25000"/>
                  </a:schemeClr>
                </a:solidFill>
              </a:rPr>
              <a:t>Yerel Optimum ve Global Optimum</a:t>
            </a:r>
          </a:p>
          <a:p>
            <a:endParaRPr lang="tr-TR" dirty="0"/>
          </a:p>
          <a:p>
            <a:endParaRPr lang="tr-TR" dirty="0"/>
          </a:p>
          <a:p>
            <a:endParaRPr lang="tr-TR" dirty="0"/>
          </a:p>
          <a:p>
            <a:r>
              <a:rPr lang="tr-TR" dirty="0"/>
              <a:t> </a:t>
            </a:r>
            <a:r>
              <a:rPr lang="tr-TR" sz="2400" dirty="0"/>
              <a:t>Sezgisel yöntemler genellikle yerel optimuma doğru yakınsama sağlar. Yani, mevcut çözüm uzayında bulunan en iyi çözümlerden birine ulaşabilirler. Ancak bu yerel optimum, global optimum (en iyi çözüm) olmayabilir.</a:t>
            </a:r>
          </a:p>
          <a:p>
            <a:endParaRPr lang="tr-TR" sz="2400" dirty="0"/>
          </a:p>
          <a:p>
            <a:r>
              <a:rPr lang="tr-TR" sz="2400" dirty="0"/>
              <a:t>Global optimuma yaklaşabilmek için sezgisel yöntemler ile bulduğumuz çözümler üzerinde «Tur Geliştirme Algoritmalarını» kullanmamız gerekir.</a:t>
            </a:r>
          </a:p>
        </p:txBody>
      </p:sp>
    </p:spTree>
    <p:extLst>
      <p:ext uri="{BB962C8B-B14F-4D97-AF65-F5344CB8AC3E}">
        <p14:creationId xmlns:p14="http://schemas.microsoft.com/office/powerpoint/2010/main" val="2619584103"/>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BBCA84-06DB-38B6-3FFF-D7D4960F0A48}"/>
              </a:ext>
            </a:extLst>
          </p:cNvPr>
          <p:cNvSpPr txBox="1"/>
          <p:nvPr/>
        </p:nvSpPr>
        <p:spPr>
          <a:xfrm>
            <a:off x="610415" y="825880"/>
            <a:ext cx="10256292" cy="780214"/>
          </a:xfrm>
          <a:prstGeom prst="rect">
            <a:avLst/>
          </a:prstGeom>
          <a:noFill/>
        </p:spPr>
        <p:txBody>
          <a:bodyPr wrap="square" rtlCol="0">
            <a:spAutoFit/>
          </a:bodyPr>
          <a:lstStyle/>
          <a:p>
            <a:r>
              <a:rPr lang="tr-TR" sz="4470" b="1" dirty="0">
                <a:solidFill>
                  <a:schemeClr val="tx1">
                    <a:lumMod val="75000"/>
                    <a:lumOff val="25000"/>
                  </a:schemeClr>
                </a:solidFill>
              </a:rPr>
              <a:t>K-OPT</a:t>
            </a:r>
          </a:p>
        </p:txBody>
      </p:sp>
      <p:sp>
        <p:nvSpPr>
          <p:cNvPr id="4" name="TextBox 3">
            <a:extLst>
              <a:ext uri="{FF2B5EF4-FFF2-40B4-BE49-F238E27FC236}">
                <a16:creationId xmlns:a16="http://schemas.microsoft.com/office/drawing/2014/main" id="{657E530F-8441-9B15-6641-831D7E42206C}"/>
              </a:ext>
            </a:extLst>
          </p:cNvPr>
          <p:cNvSpPr txBox="1"/>
          <p:nvPr/>
        </p:nvSpPr>
        <p:spPr>
          <a:xfrm>
            <a:off x="610415" y="2170876"/>
            <a:ext cx="7419581" cy="4893647"/>
          </a:xfrm>
          <a:prstGeom prst="rect">
            <a:avLst/>
          </a:prstGeom>
          <a:noFill/>
        </p:spPr>
        <p:txBody>
          <a:bodyPr wrap="square" rtlCol="0">
            <a:spAutoFit/>
          </a:bodyPr>
          <a:lstStyle/>
          <a:p>
            <a:r>
              <a:rPr lang="tr-TR" sz="2400" dirty="0"/>
              <a:t>2- opt ve 3- opt sezgisel yöntemleri, Lin tarafından 1965’te tanıtılmış, 1973’te ise Lin ve Kernighan, k-opt yöntemini geliştirmişlerdir.</a:t>
            </a:r>
          </a:p>
          <a:p>
            <a:endParaRPr lang="tr-TR" sz="2400" dirty="0"/>
          </a:p>
          <a:p>
            <a:r>
              <a:rPr lang="tr-TR" sz="2400" dirty="0"/>
              <a:t>NP-Zor problemlerde optimal çözüme yaklaşmak için kullanılan önemli bir tur geliştiren sezgisel yöntemdir.</a:t>
            </a:r>
          </a:p>
          <a:p>
            <a:endParaRPr lang="tr-TR" sz="2400" dirty="0"/>
          </a:p>
          <a:p>
            <a:r>
              <a:rPr lang="tr-TR" sz="2400" dirty="0"/>
              <a:t>Temel olarak, tur içerisindeki k ayrıtın silinmesi ve k parçaya ayrılan turun maliyetleri düşürecek şekilde farklı olarak bağlanması şeklinde tanımlanabilir.</a:t>
            </a:r>
          </a:p>
          <a:p>
            <a:endParaRPr lang="tr-TR" sz="2400" dirty="0"/>
          </a:p>
          <a:p>
            <a:r>
              <a:rPr lang="tr-TR" sz="2400" dirty="0"/>
              <a:t>Bu işlem, yapılan k değişikliğin artık çözümü iyileştiremediği noktaya kadar devam ettirilir.</a:t>
            </a:r>
          </a:p>
        </p:txBody>
      </p:sp>
      <p:pic>
        <p:nvPicPr>
          <p:cNvPr id="6" name="Picture 5" descr="A diagram of a network&#10;&#10;Description automatically generated">
            <a:extLst>
              <a:ext uri="{FF2B5EF4-FFF2-40B4-BE49-F238E27FC236}">
                <a16:creationId xmlns:a16="http://schemas.microsoft.com/office/drawing/2014/main" id="{FF783769-209E-69D8-1260-68E963CDE3B0}"/>
              </a:ext>
            </a:extLst>
          </p:cNvPr>
          <p:cNvPicPr>
            <a:picLocks noChangeAspect="1"/>
          </p:cNvPicPr>
          <p:nvPr/>
        </p:nvPicPr>
        <p:blipFill>
          <a:blip r:embed="rId3"/>
          <a:stretch>
            <a:fillRect/>
          </a:stretch>
        </p:blipFill>
        <p:spPr>
          <a:xfrm>
            <a:off x="8032851" y="2519308"/>
            <a:ext cx="5667712" cy="4439708"/>
          </a:xfrm>
          <a:prstGeom prst="rect">
            <a:avLst/>
          </a:prstGeom>
        </p:spPr>
      </p:pic>
    </p:spTree>
    <p:extLst>
      <p:ext uri="{BB962C8B-B14F-4D97-AF65-F5344CB8AC3E}">
        <p14:creationId xmlns:p14="http://schemas.microsoft.com/office/powerpoint/2010/main" val="170716376"/>
      </p:ext>
    </p:extLst>
  </p:cSld>
  <p:clrMapOvr>
    <a:masterClrMapping/>
  </p:clrMapOvr>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42C3295-F2A9-DB28-8856-BBE30FB77AC5}"/>
                  </a:ext>
                </a:extLst>
              </p:cNvPr>
              <p:cNvSpPr txBox="1"/>
              <p:nvPr/>
            </p:nvSpPr>
            <p:spPr>
              <a:xfrm>
                <a:off x="1417019" y="1434852"/>
                <a:ext cx="11407929" cy="5640647"/>
              </a:xfrm>
              <a:prstGeom prst="rect">
                <a:avLst/>
              </a:prstGeom>
              <a:noFill/>
            </p:spPr>
            <p:txBody>
              <a:bodyPr wrap="square" rtlCol="0">
                <a:spAutoFit/>
              </a:bodyPr>
              <a:lstStyle/>
              <a:p>
                <a:endParaRPr lang="tr-TR" sz="2400" dirty="0"/>
              </a:p>
              <a:p>
                <a:r>
                  <a:rPr lang="tr-TR" sz="2400" b="1" dirty="0"/>
                  <a:t>O(</a:t>
                </a:r>
                <a14:m>
                  <m:oMath xmlns:m="http://schemas.openxmlformats.org/officeDocument/2006/math">
                    <m:sSup>
                      <m:sSupPr>
                        <m:ctrlPr>
                          <a:rPr lang="tr-TR" sz="2400" b="1" i="1" smtClean="0">
                            <a:latin typeface="Cambria Math" panose="02040503050406030204" pitchFamily="18" charset="0"/>
                          </a:rPr>
                        </m:ctrlPr>
                      </m:sSupPr>
                      <m:e>
                        <m:r>
                          <a:rPr lang="tr-TR" sz="2400" b="1" i="1" smtClean="0">
                            <a:latin typeface="Cambria Math" panose="02040503050406030204" pitchFamily="18" charset="0"/>
                          </a:rPr>
                          <m:t>𝒏</m:t>
                        </m:r>
                      </m:e>
                      <m:sup>
                        <m:r>
                          <a:rPr lang="tr-TR" sz="2400" b="1" i="1" smtClean="0">
                            <a:latin typeface="Cambria Math" panose="02040503050406030204" pitchFamily="18" charset="0"/>
                          </a:rPr>
                          <m:t>𝟐</m:t>
                        </m:r>
                      </m:sup>
                    </m:sSup>
                  </m:oMath>
                </a14:m>
                <a:r>
                  <a:rPr lang="tr-TR" sz="2400" b="1" dirty="0"/>
                  <a:t>) Karmaşıklık</a:t>
                </a:r>
                <a:r>
                  <a:rPr lang="tr-TR" sz="2400" dirty="0"/>
                  <a:t>: 2-opt algoritması için düşünelim. Bu algoritma, mevcut yolculuk rotasında her iki ayrıtı kontrol eder. Yani, her şehir çiftinin </a:t>
                </a:r>
                <a14:m>
                  <m:oMath xmlns:m="http://schemas.openxmlformats.org/officeDocument/2006/math">
                    <m:f>
                      <m:fPr>
                        <m:type m:val="lin"/>
                        <m:ctrlPr>
                          <a:rPr lang="tr-TR" sz="2400" i="1" smtClean="0">
                            <a:latin typeface="Cambria Math" panose="02040503050406030204" pitchFamily="18" charset="0"/>
                          </a:rPr>
                        </m:ctrlPr>
                      </m:fPr>
                      <m:num>
                        <m:r>
                          <a:rPr lang="tr-TR" sz="2400" b="0" i="1" smtClean="0">
                            <a:latin typeface="Cambria Math" panose="02040503050406030204" pitchFamily="18" charset="0"/>
                          </a:rPr>
                          <m:t>𝑛</m:t>
                        </m:r>
                        <m:r>
                          <a:rPr lang="tr-TR" sz="2400" b="0" i="1" smtClean="0">
                            <a:latin typeface="Cambria Math" panose="02040503050406030204" pitchFamily="18" charset="0"/>
                          </a:rPr>
                          <m:t>(</m:t>
                        </m:r>
                        <m:r>
                          <a:rPr lang="tr-TR" sz="2400" b="0" i="1" smtClean="0">
                            <a:latin typeface="Cambria Math" panose="02040503050406030204" pitchFamily="18" charset="0"/>
                          </a:rPr>
                          <m:t>𝑛</m:t>
                        </m:r>
                        <m:r>
                          <a:rPr lang="tr-TR" sz="2400" b="0" i="1" smtClean="0">
                            <a:latin typeface="Cambria Math" panose="02040503050406030204" pitchFamily="18" charset="0"/>
                          </a:rPr>
                          <m:t>−1)</m:t>
                        </m:r>
                      </m:num>
                      <m:den>
                        <m:r>
                          <a:rPr lang="tr-TR" sz="2400" b="0" i="1" smtClean="0">
                            <a:latin typeface="Cambria Math" panose="02040503050406030204" pitchFamily="18" charset="0"/>
                          </a:rPr>
                          <m:t>2</m:t>
                        </m:r>
                      </m:den>
                    </m:f>
                    <m:r>
                      <a:rPr lang="tr-TR" sz="2400" b="0" i="1" smtClean="0">
                        <a:latin typeface="Cambria Math" panose="02040503050406030204" pitchFamily="18" charset="0"/>
                      </a:rPr>
                      <m:t> </m:t>
                    </m:r>
                  </m:oMath>
                </a14:m>
                <a:r>
                  <a:rPr lang="tr-TR" sz="2400" dirty="0"/>
                  <a:t>kombinasyonu incelenir. Her kombinasyon için ayrıtın değiştirilip değiştirilemeyeceği değerlendirilir. Bu nedenle, bu yaklaşım O(</a:t>
                </a:r>
                <a14:m>
                  <m:oMath xmlns:m="http://schemas.openxmlformats.org/officeDocument/2006/math">
                    <m:sSup>
                      <m:sSupPr>
                        <m:ctrlPr>
                          <a:rPr lang="tr-TR" sz="2400" i="1" smtClean="0">
                            <a:latin typeface="Cambria Math" panose="02040503050406030204" pitchFamily="18" charset="0"/>
                          </a:rPr>
                        </m:ctrlPr>
                      </m:sSupPr>
                      <m:e>
                        <m:r>
                          <a:rPr lang="tr-TR" sz="2400" b="0" i="1" smtClean="0">
                            <a:latin typeface="Cambria Math" panose="02040503050406030204" pitchFamily="18" charset="0"/>
                          </a:rPr>
                          <m:t>𝑛</m:t>
                        </m:r>
                      </m:e>
                      <m:sup>
                        <m:r>
                          <a:rPr lang="tr-TR" sz="2400" b="0" i="1" smtClean="0">
                            <a:latin typeface="Cambria Math" panose="02040503050406030204" pitchFamily="18" charset="0"/>
                          </a:rPr>
                          <m:t>2</m:t>
                        </m:r>
                      </m:sup>
                    </m:sSup>
                  </m:oMath>
                </a14:m>
                <a:r>
                  <a:rPr lang="tr-TR" sz="2400" dirty="0"/>
                  <a:t>) zaman alır.</a:t>
                </a:r>
              </a:p>
              <a:p>
                <a:endParaRPr lang="tr-TR" sz="2400" dirty="0"/>
              </a:p>
              <a:p>
                <a:r>
                  <a:rPr lang="tr-TR" sz="2400" b="1" dirty="0"/>
                  <a:t>Maliyet Değişimi</a:t>
                </a:r>
                <a:r>
                  <a:rPr lang="tr-TR" sz="2400" dirty="0"/>
                  <a:t>: k ayrıtın çıkarılması ve başka k ayrıtın eklenmesi mevcut çözümü değiştirir. Maliyet farkı, çıkarılan ve eklenen ayrıtlar arasındaki mesafelerin farkından kaynaklanır. Bu nedenle, maliyetin yeniden hesaplanması için yalnızca doğrudan değiştirilen ayrıtlara odaklanır, bu da işlemi hızlandırır.</a:t>
                </a:r>
              </a:p>
              <a:p>
                <a:endParaRPr lang="tr-TR" sz="2400" dirty="0"/>
              </a:p>
              <a:p>
                <a:r>
                  <a:rPr lang="tr-TR" sz="2400" b="1" dirty="0"/>
                  <a:t>Asimetrik Sorunlar</a:t>
                </a:r>
                <a:r>
                  <a:rPr lang="tr-TR" sz="2400" dirty="0"/>
                  <a:t>: Eğer GSP sorunu asimetrikse (yani, şehirler arasındaki mesafeler yönlü veya eşit olmayan ise), k-opt algoritması daha uzun sürebilir. Bu durumda, her kombinasyon için maliyetin yeniden hesaplanması gerekebilir. Çünkü tüm kombinasyonlar üzerinde yeniden hesaplama yapılması gerekebilir.</a:t>
                </a:r>
              </a:p>
            </p:txBody>
          </p:sp>
        </mc:Choice>
        <mc:Fallback xmlns="">
          <p:sp>
            <p:nvSpPr>
              <p:cNvPr id="3" name="TextBox 2">
                <a:extLst>
                  <a:ext uri="{FF2B5EF4-FFF2-40B4-BE49-F238E27FC236}">
                    <a16:creationId xmlns:a16="http://schemas.microsoft.com/office/drawing/2014/main" id="{942C3295-F2A9-DB28-8856-BBE30FB77AC5}"/>
                  </a:ext>
                </a:extLst>
              </p:cNvPr>
              <p:cNvSpPr txBox="1">
                <a:spLocks noRot="1" noChangeAspect="1" noMove="1" noResize="1" noEditPoints="1" noAdjustHandles="1" noChangeArrowheads="1" noChangeShapeType="1" noTextEdit="1"/>
              </p:cNvSpPr>
              <p:nvPr/>
            </p:nvSpPr>
            <p:spPr>
              <a:xfrm>
                <a:off x="1417019" y="1434852"/>
                <a:ext cx="11407929" cy="5640647"/>
              </a:xfrm>
              <a:prstGeom prst="rect">
                <a:avLst/>
              </a:prstGeom>
              <a:blipFill>
                <a:blip r:embed="rId2"/>
                <a:stretch>
                  <a:fillRect l="-801" r="-801" b="-1404"/>
                </a:stretch>
              </a:blipFill>
            </p:spPr>
            <p:txBody>
              <a:bodyPr/>
              <a:lstStyle/>
              <a:p>
                <a:r>
                  <a:rPr lang="tr-TR">
                    <a:noFill/>
                  </a:rPr>
                  <a:t> </a:t>
                </a:r>
              </a:p>
            </p:txBody>
          </p:sp>
        </mc:Fallback>
      </mc:AlternateContent>
    </p:spTree>
    <p:extLst>
      <p:ext uri="{BB962C8B-B14F-4D97-AF65-F5344CB8AC3E}">
        <p14:creationId xmlns:p14="http://schemas.microsoft.com/office/powerpoint/2010/main" val="2494068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table&#10;&#10;Description automatically generated">
            <a:extLst>
              <a:ext uri="{FF2B5EF4-FFF2-40B4-BE49-F238E27FC236}">
                <a16:creationId xmlns:a16="http://schemas.microsoft.com/office/drawing/2014/main" id="{C7B05483-B4F2-4639-5954-7614DE6768A8}"/>
              </a:ext>
            </a:extLst>
          </p:cNvPr>
          <p:cNvPicPr>
            <a:picLocks noChangeAspect="1"/>
          </p:cNvPicPr>
          <p:nvPr/>
        </p:nvPicPr>
        <p:blipFill>
          <a:blip r:embed="rId2"/>
          <a:stretch>
            <a:fillRect/>
          </a:stretch>
        </p:blipFill>
        <p:spPr>
          <a:xfrm>
            <a:off x="307990" y="993258"/>
            <a:ext cx="14014420" cy="6243083"/>
          </a:xfrm>
          <a:prstGeom prst="rect">
            <a:avLst/>
          </a:prstGeom>
        </p:spPr>
      </p:pic>
    </p:spTree>
    <p:extLst>
      <p:ext uri="{BB962C8B-B14F-4D97-AF65-F5344CB8AC3E}">
        <p14:creationId xmlns:p14="http://schemas.microsoft.com/office/powerpoint/2010/main" val="592343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EFE14C66-391F-BBA4-7027-433B11677FD8}"/>
              </a:ext>
            </a:extLst>
          </p:cNvPr>
          <p:cNvSpPr txBox="1"/>
          <p:nvPr/>
        </p:nvSpPr>
        <p:spPr>
          <a:xfrm>
            <a:off x="1003608" y="1021008"/>
            <a:ext cx="11864899" cy="769441"/>
          </a:xfrm>
          <a:prstGeom prst="rect">
            <a:avLst/>
          </a:prstGeom>
          <a:noFill/>
        </p:spPr>
        <p:txBody>
          <a:bodyPr wrap="square" rtlCol="0">
            <a:spAutoFit/>
          </a:bodyPr>
          <a:lstStyle/>
          <a:p>
            <a:pPr algn="ctr"/>
            <a:r>
              <a:rPr lang="tr-TR" sz="4400" b="1" dirty="0">
                <a:solidFill>
                  <a:schemeClr val="tx1">
                    <a:lumMod val="75000"/>
                    <a:lumOff val="25000"/>
                  </a:schemeClr>
                </a:solidFill>
              </a:rPr>
              <a:t>Uygulama</a:t>
            </a:r>
          </a:p>
        </p:txBody>
      </p:sp>
      <p:sp>
        <p:nvSpPr>
          <p:cNvPr id="3" name="Metin kutusu 2">
            <a:extLst>
              <a:ext uri="{FF2B5EF4-FFF2-40B4-BE49-F238E27FC236}">
                <a16:creationId xmlns:a16="http://schemas.microsoft.com/office/drawing/2014/main" id="{B02619B6-5AF0-5834-C476-AEF86CBC377C}"/>
              </a:ext>
            </a:extLst>
          </p:cNvPr>
          <p:cNvSpPr txBox="1"/>
          <p:nvPr/>
        </p:nvSpPr>
        <p:spPr>
          <a:xfrm>
            <a:off x="2185639" y="2665141"/>
            <a:ext cx="10247971" cy="4154984"/>
          </a:xfrm>
          <a:prstGeom prst="rect">
            <a:avLst/>
          </a:prstGeom>
          <a:noFill/>
        </p:spPr>
        <p:txBody>
          <a:bodyPr wrap="square" rtlCol="0">
            <a:spAutoFit/>
          </a:bodyPr>
          <a:lstStyle/>
          <a:p>
            <a:r>
              <a:rPr lang="tr-TR" sz="2400" dirty="0"/>
              <a:t>Adana ilinde faaliyet gösteren bir gıda firması, üretim tesisi ve dağıtım şubeleri arasındaki ulaşım ve rota güzergahını kısaltmak amacıyla çalışmalar yapmaktadır. Bu amaçla, Adana ili dört bölgeye ayrılmış ve bu bölgelerden iki tanesi seçilmiştir. Şu anda, Seyhan-1 bölgesinde 65,189 km ve Yüreğir-1 bölgesinde ise 119,809 km yol kat ederek ürünleri şubelere ulaştırıp tesise dönmektedir</a:t>
            </a:r>
          </a:p>
          <a:p>
            <a:endParaRPr lang="tr-TR" sz="2400" dirty="0"/>
          </a:p>
          <a:p>
            <a:r>
              <a:rPr lang="tr-TR" sz="2400" dirty="0"/>
              <a:t>Firmanın bu amacı, gezgin satıcı problemi ile uyum göstermektedir. Bu sebeple çalışmada firmanın iki bölgesine ait veriler kullanılarak genetik algoritma yöntemi ile daha iyi rotaların elde edilmesi amaçlanmıştır.</a:t>
            </a:r>
            <a:br>
              <a:rPr lang="tr-TR" sz="2400" dirty="0"/>
            </a:br>
            <a:br>
              <a:rPr lang="tr-TR" sz="2400" dirty="0"/>
            </a:br>
            <a:endParaRPr lang="tr-TR" sz="2400" dirty="0"/>
          </a:p>
        </p:txBody>
      </p:sp>
    </p:spTree>
    <p:extLst>
      <p:ext uri="{BB962C8B-B14F-4D97-AF65-F5344CB8AC3E}">
        <p14:creationId xmlns:p14="http://schemas.microsoft.com/office/powerpoint/2010/main" val="2808830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D750C0-BF8F-2CBF-9757-245ABAB217EB}"/>
              </a:ext>
            </a:extLst>
          </p:cNvPr>
          <p:cNvSpPr txBox="1"/>
          <p:nvPr/>
        </p:nvSpPr>
        <p:spPr>
          <a:xfrm>
            <a:off x="1204486" y="2729876"/>
            <a:ext cx="10827757" cy="3416320"/>
          </a:xfrm>
          <a:prstGeom prst="rect">
            <a:avLst/>
          </a:prstGeom>
          <a:noFill/>
        </p:spPr>
        <p:txBody>
          <a:bodyPr wrap="square" rtlCol="0">
            <a:spAutoFit/>
          </a:bodyPr>
          <a:lstStyle/>
          <a:p>
            <a:r>
              <a:rPr lang="tr-TR" sz="2400" dirty="0"/>
              <a:t>Genetik algoritmalar klasik yöntemlerle çözümü zor olan problemlere çözüm </a:t>
            </a:r>
          </a:p>
          <a:p>
            <a:r>
              <a:rPr lang="tr-TR" sz="2400" dirty="0"/>
              <a:t>bulmak amacıyla biyolojik evrim sürecinin bilgisayar ortamında kodlandığı ve bu evrim </a:t>
            </a:r>
          </a:p>
          <a:p>
            <a:r>
              <a:rPr lang="tr-TR" sz="2400" dirty="0"/>
              <a:t>süreci kullanılarak optimum ya da optimuma yakın sonuçların araştırıldığı bir arama </a:t>
            </a:r>
          </a:p>
          <a:p>
            <a:r>
              <a:rPr lang="tr-TR" sz="2400" dirty="0"/>
              <a:t>yöntemi olarak tanımlanabilir. Bu yaklaşımın temelini Holland (1975) ortaya atmıştır. </a:t>
            </a:r>
          </a:p>
          <a:p>
            <a:endParaRPr lang="tr-TR" sz="2400" dirty="0"/>
          </a:p>
          <a:p>
            <a:r>
              <a:rPr lang="tr-TR" sz="2400" dirty="0"/>
              <a:t>Genetik algoritmaların kısa sürede çözüme ulaşması ve global çözüm bulmada etkin olması gibi avantajlarının yanı sıra yerel çözüm bulmada çok başarılı olmaması ve çözüm kalitesindeki artışın nispeten yavaş olması şeklinde dezavantajları da bulunmaktadır</a:t>
            </a:r>
          </a:p>
        </p:txBody>
      </p:sp>
      <p:sp>
        <p:nvSpPr>
          <p:cNvPr id="3" name="TextBox 2">
            <a:extLst>
              <a:ext uri="{FF2B5EF4-FFF2-40B4-BE49-F238E27FC236}">
                <a16:creationId xmlns:a16="http://schemas.microsoft.com/office/drawing/2014/main" id="{6604107C-77DC-B6BA-7573-741DDD9B6CF4}"/>
              </a:ext>
            </a:extLst>
          </p:cNvPr>
          <p:cNvSpPr txBox="1"/>
          <p:nvPr/>
        </p:nvSpPr>
        <p:spPr>
          <a:xfrm>
            <a:off x="1204486" y="1620694"/>
            <a:ext cx="8607972" cy="646331"/>
          </a:xfrm>
          <a:prstGeom prst="rect">
            <a:avLst/>
          </a:prstGeom>
          <a:noFill/>
        </p:spPr>
        <p:txBody>
          <a:bodyPr wrap="square" rtlCol="0">
            <a:spAutoFit/>
          </a:bodyPr>
          <a:lstStyle/>
          <a:p>
            <a:r>
              <a:rPr lang="tr-TR" sz="3600" b="1" dirty="0">
                <a:solidFill>
                  <a:schemeClr val="tx1">
                    <a:lumMod val="75000"/>
                    <a:lumOff val="25000"/>
                  </a:schemeClr>
                </a:solidFill>
              </a:rPr>
              <a:t>Genetik Algoritmalar</a:t>
            </a:r>
          </a:p>
        </p:txBody>
      </p:sp>
    </p:spTree>
    <p:extLst>
      <p:ext uri="{BB962C8B-B14F-4D97-AF65-F5344CB8AC3E}">
        <p14:creationId xmlns:p14="http://schemas.microsoft.com/office/powerpoint/2010/main" val="2384096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170E1B-DDD3-FAB2-51D4-0EB66AC4596C}"/>
              </a:ext>
            </a:extLst>
          </p:cNvPr>
          <p:cNvSpPr txBox="1"/>
          <p:nvPr/>
        </p:nvSpPr>
        <p:spPr>
          <a:xfrm>
            <a:off x="1823600" y="1702675"/>
            <a:ext cx="10777307" cy="5262979"/>
          </a:xfrm>
          <a:prstGeom prst="rect">
            <a:avLst/>
          </a:prstGeom>
          <a:noFill/>
        </p:spPr>
        <p:txBody>
          <a:bodyPr wrap="square" rtlCol="0">
            <a:spAutoFit/>
          </a:bodyPr>
          <a:lstStyle/>
          <a:p>
            <a:pPr marL="457200" indent="-457200">
              <a:buFont typeface="+mj-lt"/>
              <a:buAutoNum type="arabicPeriod"/>
            </a:pPr>
            <a:r>
              <a:rPr lang="tr-TR" sz="2400" dirty="0"/>
              <a:t>İncelenilen problemin parametreleri uygun şekilde kodlanarak kromozomlardan oluşan bir başlangıç popülasyonu meydana getirilir. Popülasyonda yer alan her bir kromozom problemin çözümü için bir adaydır.</a:t>
            </a:r>
          </a:p>
          <a:p>
            <a:pPr marL="457200" indent="-457200">
              <a:buFont typeface="+mj-lt"/>
              <a:buAutoNum type="arabicPeriod"/>
            </a:pPr>
            <a:r>
              <a:rPr lang="tr-TR" sz="2400" dirty="0"/>
              <a:t>Popülasyondan bazı kromozomlar seçilir ve doğadaki genetik süreçlere dayanan “çaprazlama” ve “mutasyon” genetik operatörleri uygulanarak daha iyi kromozomlar elde edilmeye çalışılır. </a:t>
            </a:r>
          </a:p>
          <a:p>
            <a:pPr marL="457200" indent="-457200">
              <a:buFont typeface="+mj-lt"/>
              <a:buAutoNum type="arabicPeriod"/>
            </a:pPr>
            <a:r>
              <a:rPr lang="tr-TR" sz="2400" dirty="0"/>
              <a:t>Gerçekleştirilen iterasyonlar ile yeni nesiller oluşturulur ve mevcut popülasyondakilerle karşılaştırılır. Yeni nesildeki kromozomler mevcut popülasyondakinden iyiyse yeni popülasyona dahil edilir.</a:t>
            </a:r>
          </a:p>
          <a:p>
            <a:endParaRPr lang="tr-TR" sz="2400" dirty="0"/>
          </a:p>
          <a:p>
            <a:r>
              <a:rPr lang="tr-TR" sz="2400" dirty="0"/>
              <a:t> Bu sayede popülasyonda yer alan kromozomlar bir evrim süreci içinde kendilerini daha iyi kromozomlarla yenilerler. Bu süreç yeni nesil sayısı belirli bir sayıya ulaşıncaya kadar veya popülasyondaki uygunluk değerlerinde belirli bir miktarda iyileşme olmayıncaya kadar devam eder.</a:t>
            </a:r>
          </a:p>
        </p:txBody>
      </p:sp>
    </p:spTree>
    <p:extLst>
      <p:ext uri="{BB962C8B-B14F-4D97-AF65-F5344CB8AC3E}">
        <p14:creationId xmlns:p14="http://schemas.microsoft.com/office/powerpoint/2010/main" val="1686222995"/>
      </p:ext>
    </p:extLst>
  </p:cSld>
  <p:clrMapOvr>
    <a:masterClrMapping/>
  </p:clrMapOvr>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F2D286-5F25-C552-38B5-8B74A0BB8430}"/>
              </a:ext>
            </a:extLst>
          </p:cNvPr>
          <p:cNvSpPr txBox="1"/>
          <p:nvPr/>
        </p:nvSpPr>
        <p:spPr>
          <a:xfrm>
            <a:off x="821212" y="583401"/>
            <a:ext cx="8480041" cy="646331"/>
          </a:xfrm>
          <a:prstGeom prst="rect">
            <a:avLst/>
          </a:prstGeom>
          <a:noFill/>
        </p:spPr>
        <p:txBody>
          <a:bodyPr wrap="square" rtlCol="0">
            <a:spAutoFit/>
          </a:bodyPr>
          <a:lstStyle/>
          <a:p>
            <a:r>
              <a:rPr lang="tr-TR" sz="3600" b="1" dirty="0">
                <a:solidFill>
                  <a:schemeClr val="tx1">
                    <a:lumMod val="75000"/>
                    <a:lumOff val="25000"/>
                  </a:schemeClr>
                </a:solidFill>
              </a:rPr>
              <a:t>Karşılaştırma</a:t>
            </a:r>
          </a:p>
        </p:txBody>
      </p:sp>
      <p:pic>
        <p:nvPicPr>
          <p:cNvPr id="3" name="Picture 2">
            <a:extLst>
              <a:ext uri="{FF2B5EF4-FFF2-40B4-BE49-F238E27FC236}">
                <a16:creationId xmlns:a16="http://schemas.microsoft.com/office/drawing/2014/main" id="{EA26B744-A822-042B-8C5B-0A0C1D77A2C3}"/>
              </a:ext>
            </a:extLst>
          </p:cNvPr>
          <p:cNvPicPr>
            <a:picLocks noChangeAspect="1"/>
          </p:cNvPicPr>
          <p:nvPr/>
        </p:nvPicPr>
        <p:blipFill>
          <a:blip r:embed="rId2"/>
          <a:stretch>
            <a:fillRect/>
          </a:stretch>
        </p:blipFill>
        <p:spPr>
          <a:xfrm>
            <a:off x="221772" y="3521303"/>
            <a:ext cx="6697188" cy="3896536"/>
          </a:xfrm>
          <a:prstGeom prst="rect">
            <a:avLst/>
          </a:prstGeom>
        </p:spPr>
      </p:pic>
      <p:pic>
        <p:nvPicPr>
          <p:cNvPr id="4" name="Picture 3">
            <a:extLst>
              <a:ext uri="{FF2B5EF4-FFF2-40B4-BE49-F238E27FC236}">
                <a16:creationId xmlns:a16="http://schemas.microsoft.com/office/drawing/2014/main" id="{C65A444C-A16C-049E-BD96-BBC15DAC9DE1}"/>
              </a:ext>
            </a:extLst>
          </p:cNvPr>
          <p:cNvPicPr>
            <a:picLocks noChangeAspect="1"/>
          </p:cNvPicPr>
          <p:nvPr/>
        </p:nvPicPr>
        <p:blipFill>
          <a:blip r:embed="rId3"/>
          <a:stretch>
            <a:fillRect/>
          </a:stretch>
        </p:blipFill>
        <p:spPr>
          <a:xfrm>
            <a:off x="7315200" y="3569749"/>
            <a:ext cx="6065520" cy="4003888"/>
          </a:xfrm>
          <a:prstGeom prst="rect">
            <a:avLst/>
          </a:prstGeom>
        </p:spPr>
      </p:pic>
      <p:sp>
        <p:nvSpPr>
          <p:cNvPr id="5" name="Metin kutusu 4">
            <a:extLst>
              <a:ext uri="{FF2B5EF4-FFF2-40B4-BE49-F238E27FC236}">
                <a16:creationId xmlns:a16="http://schemas.microsoft.com/office/drawing/2014/main" id="{D17227D9-E864-F2A3-11A9-F250FD1ECC64}"/>
              </a:ext>
            </a:extLst>
          </p:cNvPr>
          <p:cNvSpPr txBox="1"/>
          <p:nvPr/>
        </p:nvSpPr>
        <p:spPr>
          <a:xfrm>
            <a:off x="821212" y="1268662"/>
            <a:ext cx="11960068" cy="1938992"/>
          </a:xfrm>
          <a:prstGeom prst="rect">
            <a:avLst/>
          </a:prstGeom>
          <a:noFill/>
        </p:spPr>
        <p:txBody>
          <a:bodyPr wrap="square" rtlCol="0">
            <a:spAutoFit/>
          </a:bodyPr>
          <a:lstStyle/>
          <a:p>
            <a:r>
              <a:rPr lang="tr-TR" sz="2400" dirty="0"/>
              <a:t>Genetik algoritma kullanılarak elde edilen yeni rota, Yüreğir-1 bölgesi için mevcut rotadan 20,084 km daha kısadır, bu da %20,139'luk bir iyileşmeye denk gelmektedir. Seyhan-1 bölgesi için ise yeni rota, mevcut rotadan 10,886 km daha kısadır ve bu da %20,003'lük bir iyileşmeye denk gelmektedir.</a:t>
            </a:r>
          </a:p>
          <a:p>
            <a:endParaRPr lang="tr-TR" sz="2400" dirty="0"/>
          </a:p>
        </p:txBody>
      </p:sp>
    </p:spTree>
    <p:extLst>
      <p:ext uri="{BB962C8B-B14F-4D97-AF65-F5344CB8AC3E}">
        <p14:creationId xmlns:p14="http://schemas.microsoft.com/office/powerpoint/2010/main" val="2536034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9690E2-93A6-A248-9A3B-A2C9CA529648}"/>
              </a:ext>
            </a:extLst>
          </p:cNvPr>
          <p:cNvPicPr>
            <a:picLocks noChangeAspect="1"/>
          </p:cNvPicPr>
          <p:nvPr/>
        </p:nvPicPr>
        <p:blipFill>
          <a:blip r:embed="rId2"/>
          <a:stretch>
            <a:fillRect/>
          </a:stretch>
        </p:blipFill>
        <p:spPr>
          <a:xfrm>
            <a:off x="392428" y="3522179"/>
            <a:ext cx="6472285" cy="3419500"/>
          </a:xfrm>
          <a:prstGeom prst="rect">
            <a:avLst/>
          </a:prstGeom>
        </p:spPr>
      </p:pic>
      <p:sp>
        <p:nvSpPr>
          <p:cNvPr id="7" name="TextBox 6">
            <a:extLst>
              <a:ext uri="{FF2B5EF4-FFF2-40B4-BE49-F238E27FC236}">
                <a16:creationId xmlns:a16="http://schemas.microsoft.com/office/drawing/2014/main" id="{18ECB74F-0789-D72A-2EF0-ACDEF0C738EE}"/>
              </a:ext>
            </a:extLst>
          </p:cNvPr>
          <p:cNvSpPr txBox="1"/>
          <p:nvPr/>
        </p:nvSpPr>
        <p:spPr>
          <a:xfrm>
            <a:off x="1684199" y="7115907"/>
            <a:ext cx="6538143" cy="369332"/>
          </a:xfrm>
          <a:prstGeom prst="rect">
            <a:avLst/>
          </a:prstGeom>
          <a:noFill/>
        </p:spPr>
        <p:txBody>
          <a:bodyPr wrap="square" rtlCol="0">
            <a:spAutoFit/>
          </a:bodyPr>
          <a:lstStyle/>
          <a:p>
            <a:r>
              <a:rPr lang="tr-TR" dirty="0"/>
              <a:t>Seyhan-1 bölgesi için elde edilen rota</a:t>
            </a:r>
          </a:p>
        </p:txBody>
      </p:sp>
      <p:pic>
        <p:nvPicPr>
          <p:cNvPr id="11" name="Picture 10">
            <a:extLst>
              <a:ext uri="{FF2B5EF4-FFF2-40B4-BE49-F238E27FC236}">
                <a16:creationId xmlns:a16="http://schemas.microsoft.com/office/drawing/2014/main" id="{06F0E083-BF1D-6261-43B5-64FFAE62856B}"/>
              </a:ext>
            </a:extLst>
          </p:cNvPr>
          <p:cNvPicPr>
            <a:picLocks noChangeAspect="1"/>
          </p:cNvPicPr>
          <p:nvPr/>
        </p:nvPicPr>
        <p:blipFill rotWithShape="1">
          <a:blip r:embed="rId3"/>
          <a:srcRect t="31748"/>
          <a:stretch/>
        </p:blipFill>
        <p:spPr>
          <a:xfrm>
            <a:off x="7092360" y="3536218"/>
            <a:ext cx="6515148" cy="3419500"/>
          </a:xfrm>
          <a:prstGeom prst="rect">
            <a:avLst/>
          </a:prstGeom>
        </p:spPr>
      </p:pic>
      <p:sp>
        <p:nvSpPr>
          <p:cNvPr id="12" name="TextBox 11">
            <a:extLst>
              <a:ext uri="{FF2B5EF4-FFF2-40B4-BE49-F238E27FC236}">
                <a16:creationId xmlns:a16="http://schemas.microsoft.com/office/drawing/2014/main" id="{A187E372-75E8-0B66-7F8C-E9F63B15993F}"/>
              </a:ext>
            </a:extLst>
          </p:cNvPr>
          <p:cNvSpPr txBox="1"/>
          <p:nvPr/>
        </p:nvSpPr>
        <p:spPr>
          <a:xfrm>
            <a:off x="8555629" y="7129946"/>
            <a:ext cx="5682343" cy="369332"/>
          </a:xfrm>
          <a:prstGeom prst="rect">
            <a:avLst/>
          </a:prstGeom>
          <a:noFill/>
        </p:spPr>
        <p:txBody>
          <a:bodyPr wrap="square" rtlCol="0">
            <a:spAutoFit/>
          </a:bodyPr>
          <a:lstStyle/>
          <a:p>
            <a:r>
              <a:rPr lang="tr-TR" dirty="0"/>
              <a:t>Yüreğir-1 bölgesi için elde edilen rota</a:t>
            </a:r>
          </a:p>
        </p:txBody>
      </p:sp>
      <p:sp>
        <p:nvSpPr>
          <p:cNvPr id="13" name="TextBox 12">
            <a:extLst>
              <a:ext uri="{FF2B5EF4-FFF2-40B4-BE49-F238E27FC236}">
                <a16:creationId xmlns:a16="http://schemas.microsoft.com/office/drawing/2014/main" id="{2A442F3E-878E-B815-A1C3-AE86A3ACC005}"/>
              </a:ext>
            </a:extLst>
          </p:cNvPr>
          <p:cNvSpPr txBox="1"/>
          <p:nvPr/>
        </p:nvSpPr>
        <p:spPr>
          <a:xfrm>
            <a:off x="949345" y="1273882"/>
            <a:ext cx="12997542" cy="2677656"/>
          </a:xfrm>
          <a:prstGeom prst="rect">
            <a:avLst/>
          </a:prstGeom>
          <a:noFill/>
        </p:spPr>
        <p:txBody>
          <a:bodyPr wrap="square" rtlCol="0">
            <a:spAutoFit/>
          </a:bodyPr>
          <a:lstStyle/>
          <a:p>
            <a:r>
              <a:rPr lang="tr-TR" sz="2400" dirty="0"/>
              <a:t>Elde edilen sonuçlar firmanın rota optimizasyonunda genetik algoritmanın etkilerini göstermiştir. </a:t>
            </a:r>
          </a:p>
          <a:p>
            <a:r>
              <a:rPr lang="tr-TR" sz="2400" dirty="0"/>
              <a:t>Bu sonuçlar, işletmelerin dağıtım maliyetlerini azaltmada genetik algoritmanın etkili bir araç olabileceğini göstermektedir.</a:t>
            </a:r>
          </a:p>
          <a:p>
            <a:r>
              <a:rPr lang="tr-TR" sz="2400" dirty="0"/>
              <a:t> Günlük rotalarda %20'lik bir kısaltma sağlanması, işletmenin dağıtım maliyetlerinde önemli derecede düşüş sağlayacaktır </a:t>
            </a:r>
          </a:p>
          <a:p>
            <a:endParaRPr lang="tr-TR" sz="2400" dirty="0"/>
          </a:p>
          <a:p>
            <a:endParaRPr lang="tr-TR" sz="2400" dirty="0"/>
          </a:p>
        </p:txBody>
      </p:sp>
      <p:sp>
        <p:nvSpPr>
          <p:cNvPr id="14" name="TextBox 13">
            <a:extLst>
              <a:ext uri="{FF2B5EF4-FFF2-40B4-BE49-F238E27FC236}">
                <a16:creationId xmlns:a16="http://schemas.microsoft.com/office/drawing/2014/main" id="{BE5A8875-5449-126F-4BEF-3AE31E53F882}"/>
              </a:ext>
            </a:extLst>
          </p:cNvPr>
          <p:cNvSpPr txBox="1"/>
          <p:nvPr/>
        </p:nvSpPr>
        <p:spPr>
          <a:xfrm>
            <a:off x="949345" y="563139"/>
            <a:ext cx="6866737" cy="646331"/>
          </a:xfrm>
          <a:prstGeom prst="rect">
            <a:avLst/>
          </a:prstGeom>
          <a:noFill/>
        </p:spPr>
        <p:txBody>
          <a:bodyPr wrap="square" rtlCol="0">
            <a:spAutoFit/>
          </a:bodyPr>
          <a:lstStyle/>
          <a:p>
            <a:r>
              <a:rPr lang="tr-TR" sz="3600" b="1" dirty="0">
                <a:solidFill>
                  <a:schemeClr val="tx1">
                    <a:lumMod val="75000"/>
                    <a:lumOff val="25000"/>
                  </a:schemeClr>
                </a:solidFill>
              </a:rPr>
              <a:t>Yorumlama</a:t>
            </a:r>
          </a:p>
        </p:txBody>
      </p:sp>
    </p:spTree>
    <p:extLst>
      <p:ext uri="{BB962C8B-B14F-4D97-AF65-F5344CB8AC3E}">
        <p14:creationId xmlns:p14="http://schemas.microsoft.com/office/powerpoint/2010/main" val="3890542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E21452-CE01-04A6-2290-24E548685429}"/>
              </a:ext>
            </a:extLst>
          </p:cNvPr>
          <p:cNvPicPr>
            <a:picLocks noChangeAspect="1"/>
          </p:cNvPicPr>
          <p:nvPr/>
        </p:nvPicPr>
        <p:blipFill>
          <a:blip r:embed="rId2"/>
          <a:stretch>
            <a:fillRect/>
          </a:stretch>
        </p:blipFill>
        <p:spPr>
          <a:xfrm>
            <a:off x="2518640" y="1018158"/>
            <a:ext cx="9593119" cy="6193283"/>
          </a:xfrm>
          <a:prstGeom prst="rect">
            <a:avLst/>
          </a:prstGeom>
        </p:spPr>
      </p:pic>
    </p:spTree>
    <p:extLst>
      <p:ext uri="{BB962C8B-B14F-4D97-AF65-F5344CB8AC3E}">
        <p14:creationId xmlns:p14="http://schemas.microsoft.com/office/powerpoint/2010/main" val="1227759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rtoon of a child and a child&#10;&#10;Description automatically generated">
            <a:extLst>
              <a:ext uri="{FF2B5EF4-FFF2-40B4-BE49-F238E27FC236}">
                <a16:creationId xmlns:a16="http://schemas.microsoft.com/office/drawing/2014/main" id="{88AF499E-E30B-3AE9-446A-ADBFD0D32001}"/>
              </a:ext>
            </a:extLst>
          </p:cNvPr>
          <p:cNvPicPr>
            <a:picLocks noChangeAspect="1"/>
          </p:cNvPicPr>
          <p:nvPr/>
        </p:nvPicPr>
        <p:blipFill rotWithShape="1">
          <a:blip r:embed="rId2"/>
          <a:srcRect l="40845" t="29813" r="39436" b="29734"/>
          <a:stretch/>
        </p:blipFill>
        <p:spPr>
          <a:xfrm>
            <a:off x="11616742" y="4739425"/>
            <a:ext cx="2884869" cy="3329189"/>
          </a:xfrm>
          <a:prstGeom prst="rect">
            <a:avLst/>
          </a:prstGeom>
        </p:spPr>
      </p:pic>
      <p:sp>
        <p:nvSpPr>
          <p:cNvPr id="2" name="TextBox 1">
            <a:extLst>
              <a:ext uri="{FF2B5EF4-FFF2-40B4-BE49-F238E27FC236}">
                <a16:creationId xmlns:a16="http://schemas.microsoft.com/office/drawing/2014/main" id="{0CA5D69B-8282-2536-0F4B-3575D90384AE}"/>
              </a:ext>
            </a:extLst>
          </p:cNvPr>
          <p:cNvSpPr txBox="1"/>
          <p:nvPr/>
        </p:nvSpPr>
        <p:spPr>
          <a:xfrm>
            <a:off x="1222441" y="2662924"/>
            <a:ext cx="10394301" cy="3046988"/>
          </a:xfrm>
          <a:prstGeom prst="rect">
            <a:avLst/>
          </a:prstGeom>
          <a:noFill/>
        </p:spPr>
        <p:txBody>
          <a:bodyPr wrap="square" rtlCol="0">
            <a:spAutoFit/>
          </a:bodyPr>
          <a:lstStyle/>
          <a:p>
            <a:r>
              <a:rPr lang="tr-TR" sz="3200" dirty="0">
                <a:solidFill>
                  <a:schemeClr val="tx1">
                    <a:lumMod val="85000"/>
                    <a:lumOff val="15000"/>
                  </a:schemeClr>
                </a:solidFill>
              </a:rPr>
              <a:t>Bizim h</a:t>
            </a:r>
            <a:r>
              <a:rPr lang="en-US" sz="3200" dirty="0" err="1">
                <a:solidFill>
                  <a:schemeClr val="tx1">
                    <a:lumMod val="85000"/>
                    <a:lumOff val="15000"/>
                  </a:schemeClr>
                </a:solidFill>
              </a:rPr>
              <a:t>amilton</a:t>
            </a:r>
            <a:r>
              <a:rPr lang="en-US" sz="3200" dirty="0">
                <a:solidFill>
                  <a:schemeClr val="tx1">
                    <a:lumMod val="85000"/>
                    <a:lumOff val="15000"/>
                  </a:schemeClr>
                </a:solidFill>
              </a:rPr>
              <a:t> </a:t>
            </a:r>
            <a:r>
              <a:rPr lang="tr-TR" sz="3200" dirty="0">
                <a:solidFill>
                  <a:schemeClr val="tx1">
                    <a:lumMod val="85000"/>
                    <a:lumOff val="15000"/>
                  </a:schemeClr>
                </a:solidFill>
              </a:rPr>
              <a:t>çevrimleri </a:t>
            </a:r>
            <a:r>
              <a:rPr lang="en-US" sz="3200" dirty="0" err="1">
                <a:solidFill>
                  <a:schemeClr val="tx1">
                    <a:lumMod val="85000"/>
                    <a:lumOff val="15000"/>
                  </a:schemeClr>
                </a:solidFill>
              </a:rPr>
              <a:t>ile</a:t>
            </a:r>
            <a:r>
              <a:rPr lang="tr-TR" sz="3200" dirty="0">
                <a:solidFill>
                  <a:schemeClr val="tx1">
                    <a:lumMod val="85000"/>
                    <a:lumOff val="15000"/>
                  </a:schemeClr>
                </a:solidFill>
              </a:rPr>
              <a:t> ilgili</a:t>
            </a:r>
            <a:r>
              <a:rPr lang="en-US" sz="3200" dirty="0">
                <a:solidFill>
                  <a:schemeClr val="tx1">
                    <a:lumMod val="85000"/>
                    <a:lumOff val="15000"/>
                  </a:schemeClr>
                </a:solidFill>
              </a:rPr>
              <a:t> </a:t>
            </a:r>
            <a:r>
              <a:rPr lang="en-US" sz="3200" dirty="0" err="1">
                <a:solidFill>
                  <a:schemeClr val="tx1">
                    <a:lumMod val="85000"/>
                    <a:lumOff val="15000"/>
                  </a:schemeClr>
                </a:solidFill>
              </a:rPr>
              <a:t>odak</a:t>
            </a:r>
            <a:r>
              <a:rPr lang="en-US" sz="3200" dirty="0">
                <a:solidFill>
                  <a:schemeClr val="tx1">
                    <a:lumMod val="85000"/>
                    <a:lumOff val="15000"/>
                  </a:schemeClr>
                </a:solidFill>
              </a:rPr>
              <a:t> </a:t>
            </a:r>
            <a:r>
              <a:rPr lang="en-US" sz="3200" dirty="0" err="1">
                <a:solidFill>
                  <a:schemeClr val="tx1">
                    <a:lumMod val="85000"/>
                    <a:lumOff val="15000"/>
                  </a:schemeClr>
                </a:solidFill>
              </a:rPr>
              <a:t>noktamız</a:t>
            </a:r>
            <a:r>
              <a:rPr lang="en-US" sz="3200" dirty="0">
                <a:solidFill>
                  <a:schemeClr val="tx1">
                    <a:lumMod val="85000"/>
                    <a:lumOff val="15000"/>
                  </a:schemeClr>
                </a:solidFill>
              </a:rPr>
              <a:t> </a:t>
            </a:r>
            <a:r>
              <a:rPr lang="en-US" sz="3200" dirty="0" err="1">
                <a:solidFill>
                  <a:schemeClr val="tx1">
                    <a:lumMod val="85000"/>
                    <a:lumOff val="15000"/>
                  </a:schemeClr>
                </a:solidFill>
              </a:rPr>
              <a:t>varoluş</a:t>
            </a:r>
            <a:r>
              <a:rPr lang="en-US" sz="3200" dirty="0">
                <a:solidFill>
                  <a:schemeClr val="tx1">
                    <a:lumMod val="85000"/>
                    <a:lumOff val="15000"/>
                  </a:schemeClr>
                </a:solidFill>
              </a:rPr>
              <a:t> </a:t>
            </a:r>
            <a:r>
              <a:rPr lang="en-US" sz="3200" dirty="0" err="1">
                <a:solidFill>
                  <a:schemeClr val="tx1">
                    <a:lumMod val="85000"/>
                    <a:lumOff val="15000"/>
                  </a:schemeClr>
                </a:solidFill>
              </a:rPr>
              <a:t>değil</a:t>
            </a:r>
            <a:r>
              <a:rPr lang="en-US" sz="3200" dirty="0">
                <a:solidFill>
                  <a:schemeClr val="tx1">
                    <a:lumMod val="85000"/>
                    <a:lumOff val="15000"/>
                  </a:schemeClr>
                </a:solidFill>
              </a:rPr>
              <a:t>, </a:t>
            </a:r>
            <a:r>
              <a:rPr lang="en-US" sz="3200" dirty="0" err="1">
                <a:solidFill>
                  <a:schemeClr val="tx1">
                    <a:lumMod val="85000"/>
                    <a:lumOff val="15000"/>
                  </a:schemeClr>
                </a:solidFill>
              </a:rPr>
              <a:t>optimizasyon</a:t>
            </a:r>
            <a:r>
              <a:rPr lang="en-US" sz="3200" dirty="0">
                <a:solidFill>
                  <a:schemeClr val="tx1">
                    <a:lumMod val="85000"/>
                    <a:lumOff val="15000"/>
                  </a:schemeClr>
                </a:solidFill>
              </a:rPr>
              <a:t> </a:t>
            </a:r>
            <a:r>
              <a:rPr lang="en-US" sz="3200" dirty="0" err="1">
                <a:solidFill>
                  <a:schemeClr val="tx1">
                    <a:lumMod val="85000"/>
                    <a:lumOff val="15000"/>
                  </a:schemeClr>
                </a:solidFill>
              </a:rPr>
              <a:t>sorusu</a:t>
            </a:r>
            <a:r>
              <a:rPr lang="en-US" sz="3200" dirty="0">
                <a:solidFill>
                  <a:schemeClr val="tx1">
                    <a:lumMod val="85000"/>
                    <a:lumOff val="15000"/>
                  </a:schemeClr>
                </a:solidFill>
              </a:rPr>
              <a:t> </a:t>
            </a:r>
            <a:r>
              <a:rPr lang="en-US" sz="3200" dirty="0" err="1">
                <a:solidFill>
                  <a:schemeClr val="tx1">
                    <a:lumMod val="85000"/>
                    <a:lumOff val="15000"/>
                  </a:schemeClr>
                </a:solidFill>
              </a:rPr>
              <a:t>olacaktır</a:t>
            </a:r>
            <a:r>
              <a:rPr lang="tr-TR" sz="3200" dirty="0">
                <a:solidFill>
                  <a:schemeClr val="tx1">
                    <a:lumMod val="85000"/>
                    <a:lumOff val="15000"/>
                  </a:schemeClr>
                </a:solidFill>
              </a:rPr>
              <a:t>:</a:t>
            </a:r>
          </a:p>
          <a:p>
            <a:endParaRPr lang="tr-TR" sz="3200" dirty="0">
              <a:solidFill>
                <a:schemeClr val="tx1">
                  <a:lumMod val="85000"/>
                  <a:lumOff val="15000"/>
                </a:schemeClr>
              </a:solidFill>
            </a:endParaRPr>
          </a:p>
          <a:p>
            <a:r>
              <a:rPr lang="tr-TR" sz="3200" dirty="0">
                <a:solidFill>
                  <a:schemeClr val="tx1">
                    <a:lumMod val="85000"/>
                    <a:lumOff val="15000"/>
                  </a:schemeClr>
                </a:solidFill>
              </a:rPr>
              <a:t>Ağırlıklandırılmış ayrıtlara sahip</a:t>
            </a:r>
            <a:r>
              <a:rPr lang="en-US" sz="3200" dirty="0">
                <a:solidFill>
                  <a:schemeClr val="tx1">
                    <a:lumMod val="85000"/>
                    <a:lumOff val="15000"/>
                  </a:schemeClr>
                </a:solidFill>
              </a:rPr>
              <a:t> </a:t>
            </a:r>
            <a:r>
              <a:rPr lang="en-US" sz="3200" dirty="0" err="1">
                <a:solidFill>
                  <a:schemeClr val="tx1">
                    <a:lumMod val="85000"/>
                    <a:lumOff val="15000"/>
                  </a:schemeClr>
                </a:solidFill>
              </a:rPr>
              <a:t>bir</a:t>
            </a:r>
            <a:r>
              <a:rPr lang="tr-TR" sz="3200" dirty="0">
                <a:solidFill>
                  <a:schemeClr val="tx1">
                    <a:lumMod val="85000"/>
                    <a:lumOff val="15000"/>
                  </a:schemeClr>
                </a:solidFill>
              </a:rPr>
              <a:t> çizgede</a:t>
            </a:r>
            <a:r>
              <a:rPr lang="en-US" sz="3200" dirty="0">
                <a:solidFill>
                  <a:schemeClr val="tx1">
                    <a:lumMod val="85000"/>
                    <a:lumOff val="15000"/>
                  </a:schemeClr>
                </a:solidFill>
              </a:rPr>
              <a:t>, </a:t>
            </a:r>
            <a:r>
              <a:rPr lang="tr-TR" sz="3200" dirty="0">
                <a:solidFill>
                  <a:schemeClr val="tx1">
                    <a:lumMod val="85000"/>
                    <a:lumOff val="15000"/>
                  </a:schemeClr>
                </a:solidFill>
              </a:rPr>
              <a:t>toplamda </a:t>
            </a:r>
            <a:r>
              <a:rPr lang="en-US" sz="3200" dirty="0" err="1">
                <a:solidFill>
                  <a:schemeClr val="tx1">
                    <a:lumMod val="85000"/>
                    <a:lumOff val="15000"/>
                  </a:schemeClr>
                </a:solidFill>
              </a:rPr>
              <a:t>en</a:t>
            </a:r>
            <a:r>
              <a:rPr lang="en-US" sz="3200" dirty="0">
                <a:solidFill>
                  <a:schemeClr val="tx1">
                    <a:lumMod val="85000"/>
                    <a:lumOff val="15000"/>
                  </a:schemeClr>
                </a:solidFill>
              </a:rPr>
              <a:t> </a:t>
            </a:r>
            <a:r>
              <a:rPr lang="tr-TR" sz="3200" dirty="0">
                <a:solidFill>
                  <a:schemeClr val="tx1">
                    <a:lumMod val="85000"/>
                    <a:lumOff val="15000"/>
                  </a:schemeClr>
                </a:solidFill>
              </a:rPr>
              <a:t>düşük ağırlığa sahip olan Hamilton çevrimini nasıl bulabiliriz?</a:t>
            </a:r>
          </a:p>
          <a:p>
            <a:r>
              <a:rPr lang="tr-TR" sz="3200" dirty="0">
                <a:solidFill>
                  <a:schemeClr val="tx1">
                    <a:lumMod val="85000"/>
                    <a:lumOff val="15000"/>
                  </a:schemeClr>
                </a:solidFill>
              </a:rPr>
              <a:t>Gezgin satıcı problemi bu soruya cevap aramaktadır.</a:t>
            </a:r>
          </a:p>
        </p:txBody>
      </p:sp>
    </p:spTree>
    <p:extLst>
      <p:ext uri="{BB962C8B-B14F-4D97-AF65-F5344CB8AC3E}">
        <p14:creationId xmlns:p14="http://schemas.microsoft.com/office/powerpoint/2010/main" val="2589029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7AD7245-C48C-D204-7143-D8BBE56C747E}"/>
              </a:ext>
            </a:extLst>
          </p:cNvPr>
          <p:cNvSpPr txBox="1">
            <a:spLocks/>
          </p:cNvSpPr>
          <p:nvPr/>
        </p:nvSpPr>
        <p:spPr>
          <a:xfrm>
            <a:off x="360786" y="874978"/>
            <a:ext cx="6412305" cy="1923412"/>
          </a:xfrm>
          <a:prstGeom prst="rect">
            <a:avLst/>
          </a:prstGeom>
          <a:noFill/>
        </p:spPr>
        <p:txBody>
          <a:bodyPr wrap="square">
            <a:spAutoFit/>
          </a:bodyPr>
          <a:lstStyle/>
          <a:p>
            <a:pPr marL="0" marR="0" lvl="0" indent="0" algn="l" defTabSz="914400" rtl="0" eaLnBrk="1" fontAlgn="auto" latinLnBrk="0" hangingPunct="1">
              <a:lnSpc>
                <a:spcPts val="7545"/>
              </a:lnSpc>
              <a:spcBef>
                <a:spcPts val="0"/>
              </a:spcBef>
              <a:spcAft>
                <a:spcPts val="0"/>
              </a:spcAft>
              <a:buClrTx/>
              <a:buSzTx/>
              <a:buFontTx/>
              <a:buNone/>
              <a:tabLst/>
              <a:defRPr/>
            </a:pPr>
            <a:r>
              <a:rPr kumimoji="0" lang="tr-TR" sz="4370" b="1" i="0" u="none" strike="noStrike" kern="1200" cap="none" spc="0" normalizeH="0" baseline="0" noProof="0" dirty="0">
                <a:ln>
                  <a:noFill/>
                </a:ln>
                <a:solidFill>
                  <a:schemeClr val="tx1">
                    <a:lumMod val="75000"/>
                    <a:lumOff val="25000"/>
                  </a:schemeClr>
                </a:solidFill>
                <a:effectLst/>
                <a:uLnTx/>
                <a:uFillTx/>
                <a:latin typeface="Instrument Sans" pitchFamily="34" charset="0"/>
                <a:ea typeface="Instrument Sans" pitchFamily="34" charset="-122"/>
                <a:cs typeface="Instrument Sans" pitchFamily="34" charset="-120"/>
              </a:rPr>
              <a:t>Gezgin Satıcı Problemi(GSP) Nedir?</a:t>
            </a:r>
            <a:endParaRPr kumimoji="0" lang="en-US" sz="437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8CC4AC7-389E-7B2F-EADC-9E7148C08FFD}"/>
              </a:ext>
            </a:extLst>
          </p:cNvPr>
          <p:cNvSpPr txBox="1"/>
          <p:nvPr/>
        </p:nvSpPr>
        <p:spPr>
          <a:xfrm>
            <a:off x="360786" y="3351411"/>
            <a:ext cx="6531429" cy="2677656"/>
          </a:xfrm>
          <a:prstGeom prst="rect">
            <a:avLst/>
          </a:prstGeom>
          <a:noFill/>
        </p:spPr>
        <p:txBody>
          <a:bodyPr wrap="square" rtlCol="0">
            <a:spAutoFit/>
          </a:bodyPr>
          <a:lstStyle/>
          <a:p>
            <a:r>
              <a:rPr lang="tr-TR" sz="2400" dirty="0"/>
              <a:t>Gezgin satıcı problemi(TSP-Traveling Salesman Problem) aralarındaki uzaklıkları bilinen n adet noktanın(şehir veya düğüm) her birinden yalnız bir kez geçen en kısa veya en az maliyetli turu bulmayı içeren önemli bir optimizasyon problemidir.</a:t>
            </a:r>
          </a:p>
          <a:p>
            <a:endParaRPr lang="tr-TR" sz="2400" dirty="0"/>
          </a:p>
          <a:p>
            <a:r>
              <a:rPr lang="tr-TR" sz="2400" dirty="0"/>
              <a:t>GSP «NP-Tam» problem kümesinin bir elemanıdır. </a:t>
            </a:r>
          </a:p>
        </p:txBody>
      </p:sp>
      <p:pic>
        <p:nvPicPr>
          <p:cNvPr id="3" name="Picture 2" descr="A cartoon of a person standing in a map">
            <a:extLst>
              <a:ext uri="{FF2B5EF4-FFF2-40B4-BE49-F238E27FC236}">
                <a16:creationId xmlns:a16="http://schemas.microsoft.com/office/drawing/2014/main" id="{2CB6E3A4-7AFA-7BA9-BC30-EDA7004DB4A5}"/>
              </a:ext>
            </a:extLst>
          </p:cNvPr>
          <p:cNvPicPr>
            <a:picLocks noChangeAspect="1"/>
          </p:cNvPicPr>
          <p:nvPr/>
        </p:nvPicPr>
        <p:blipFill>
          <a:blip r:embed="rId3"/>
          <a:stretch>
            <a:fillRect/>
          </a:stretch>
        </p:blipFill>
        <p:spPr>
          <a:xfrm>
            <a:off x="7539136" y="1552638"/>
            <a:ext cx="7016620" cy="5421434"/>
          </a:xfrm>
          <a:prstGeom prst="rect">
            <a:avLst/>
          </a:prstGeom>
        </p:spPr>
      </p:pic>
    </p:spTree>
    <p:extLst>
      <p:ext uri="{BB962C8B-B14F-4D97-AF65-F5344CB8AC3E}">
        <p14:creationId xmlns:p14="http://schemas.microsoft.com/office/powerpoint/2010/main" val="4225233667"/>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2FC7C7-37D8-E2B8-9D09-62E10B13FC7C}"/>
              </a:ext>
            </a:extLst>
          </p:cNvPr>
          <p:cNvSpPr txBox="1"/>
          <p:nvPr/>
        </p:nvSpPr>
        <p:spPr>
          <a:xfrm>
            <a:off x="862147" y="1995491"/>
            <a:ext cx="8445137" cy="4893647"/>
          </a:xfrm>
          <a:prstGeom prst="rect">
            <a:avLst/>
          </a:prstGeom>
          <a:noFill/>
        </p:spPr>
        <p:txBody>
          <a:bodyPr wrap="square">
            <a:spAutoFit/>
          </a:bodyPr>
          <a:lstStyle/>
          <a:p>
            <a:r>
              <a:rPr lang="tr-TR" sz="2400" dirty="0"/>
              <a:t>Gezgin Satıcı Problemleri adının ilk kez ne zaman kullanıldığı bilinmemekle birlikte bu soruna yönelik çalışmaların Euler tarafından başlatıldığı düşünülmektedir</a:t>
            </a:r>
          </a:p>
          <a:p>
            <a:endParaRPr lang="tr-TR" sz="2400" dirty="0"/>
          </a:p>
          <a:p>
            <a:r>
              <a:rPr lang="tr-TR" sz="2400" dirty="0"/>
              <a:t>Euler’den sonra 1800’lerde İrlandalı matematikçi Sir William Hamilton ve İngiliz matematikçi Thomas Penyngton Kirkman tarafından GSP ile ilgili matematiksel problemler çalışılmıştır.</a:t>
            </a:r>
          </a:p>
          <a:p>
            <a:r>
              <a:rPr lang="tr-TR" sz="2400" dirty="0"/>
              <a:t>Hamilton, Hamilton çevrimini bulmak üzerine Icosian isimli bir bulmaca oyunu geliştirmiştir.</a:t>
            </a:r>
          </a:p>
          <a:p>
            <a:endParaRPr lang="tr-TR" sz="2400" dirty="0"/>
          </a:p>
          <a:p>
            <a:r>
              <a:rPr lang="tr-TR" sz="2400" dirty="0"/>
              <a:t>1950 ve 1960’lı yıllarda GSP, bilimsel çevrelerde daha çok çalışıan bir hale gelmiştir. Günümüze kadar yapılan çeşitli araştırmalar ve üretilen algoritmalar ile güncelliğini sürdürmüştür. </a:t>
            </a:r>
          </a:p>
        </p:txBody>
      </p:sp>
      <p:pic>
        <p:nvPicPr>
          <p:cNvPr id="5" name="Picture 4" descr="A pattern of red hexagons&#10;&#10;Description automatically generated">
            <a:extLst>
              <a:ext uri="{FF2B5EF4-FFF2-40B4-BE49-F238E27FC236}">
                <a16:creationId xmlns:a16="http://schemas.microsoft.com/office/drawing/2014/main" id="{A7C601BD-A710-7996-42F0-9B6EF5D34E24}"/>
              </a:ext>
            </a:extLst>
          </p:cNvPr>
          <p:cNvPicPr>
            <a:picLocks noChangeAspect="1"/>
          </p:cNvPicPr>
          <p:nvPr/>
        </p:nvPicPr>
        <p:blipFill rotWithShape="1">
          <a:blip r:embed="rId2"/>
          <a:srcRect l="48476" r="-1"/>
          <a:stretch/>
        </p:blipFill>
        <p:spPr>
          <a:xfrm>
            <a:off x="9535886" y="201179"/>
            <a:ext cx="5094514" cy="7827241"/>
          </a:xfrm>
          <a:prstGeom prst="rect">
            <a:avLst/>
          </a:prstGeom>
        </p:spPr>
      </p:pic>
      <p:sp>
        <p:nvSpPr>
          <p:cNvPr id="6" name="Text 1">
            <a:extLst>
              <a:ext uri="{FF2B5EF4-FFF2-40B4-BE49-F238E27FC236}">
                <a16:creationId xmlns:a16="http://schemas.microsoft.com/office/drawing/2014/main" id="{F0F62296-15EA-4092-0AEF-0CED2890C16B}"/>
              </a:ext>
            </a:extLst>
          </p:cNvPr>
          <p:cNvSpPr/>
          <p:nvPr/>
        </p:nvSpPr>
        <p:spPr>
          <a:xfrm>
            <a:off x="862147" y="781782"/>
            <a:ext cx="5554980" cy="694373"/>
          </a:xfrm>
          <a:prstGeom prst="rect">
            <a:avLst/>
          </a:prstGeom>
          <a:noFill/>
          <a:ln/>
        </p:spPr>
        <p:txBody>
          <a:bodyPr wrap="none" rtlCol="0" anchor="t"/>
          <a:lstStyle/>
          <a:p>
            <a:pPr marL="0" indent="0">
              <a:lnSpc>
                <a:spcPts val="5468"/>
              </a:lnSpc>
              <a:buNone/>
            </a:pPr>
            <a:r>
              <a:rPr lang="en-US" sz="4374" b="1" dirty="0">
                <a:solidFill>
                  <a:schemeClr val="tx1">
                    <a:lumMod val="75000"/>
                    <a:lumOff val="25000"/>
                  </a:schemeClr>
                </a:solidFill>
                <a:latin typeface="Instrument Sans" pitchFamily="34" charset="0"/>
                <a:ea typeface="Instrument Sans" pitchFamily="34" charset="-122"/>
                <a:cs typeface="Instrument Sans" pitchFamily="34" charset="-120"/>
              </a:rPr>
              <a:t>GSP'nin Tarihçesi</a:t>
            </a:r>
            <a:endParaRPr lang="en-US" sz="4374" dirty="0">
              <a:solidFill>
                <a:schemeClr val="tx1">
                  <a:lumMod val="75000"/>
                  <a:lumOff val="25000"/>
                </a:schemeClr>
              </a:solidFill>
            </a:endParaRPr>
          </a:p>
        </p:txBody>
      </p:sp>
    </p:spTree>
    <p:extLst>
      <p:ext uri="{BB962C8B-B14F-4D97-AF65-F5344CB8AC3E}">
        <p14:creationId xmlns:p14="http://schemas.microsoft.com/office/powerpoint/2010/main" val="3112118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C70177-8764-FA56-B417-9F2F602DC899}"/>
              </a:ext>
            </a:extLst>
          </p:cNvPr>
          <p:cNvPicPr>
            <a:picLocks noChangeAspect="1"/>
          </p:cNvPicPr>
          <p:nvPr/>
        </p:nvPicPr>
        <p:blipFill rotWithShape="1">
          <a:blip r:embed="rId3"/>
          <a:srcRect r="52393" b="35767"/>
          <a:stretch/>
        </p:blipFill>
        <p:spPr>
          <a:xfrm>
            <a:off x="10518711" y="2596469"/>
            <a:ext cx="3670042" cy="3483932"/>
          </a:xfrm>
          <a:prstGeom prst="rect">
            <a:avLst/>
          </a:prstGeom>
        </p:spPr>
      </p:pic>
      <p:sp>
        <p:nvSpPr>
          <p:cNvPr id="6" name="TextBox 5">
            <a:extLst>
              <a:ext uri="{FF2B5EF4-FFF2-40B4-BE49-F238E27FC236}">
                <a16:creationId xmlns:a16="http://schemas.microsoft.com/office/drawing/2014/main" id="{E9A29D79-2C7A-2117-5978-F89A625D5949}"/>
              </a:ext>
            </a:extLst>
          </p:cNvPr>
          <p:cNvSpPr txBox="1"/>
          <p:nvPr/>
        </p:nvSpPr>
        <p:spPr>
          <a:xfrm>
            <a:off x="858416" y="742381"/>
            <a:ext cx="7315200" cy="695062"/>
          </a:xfrm>
          <a:prstGeom prst="rect">
            <a:avLst/>
          </a:prstGeom>
          <a:noFill/>
        </p:spPr>
        <p:txBody>
          <a:bodyPr wrap="square">
            <a:spAutoFit/>
          </a:bodyPr>
          <a:lstStyle/>
          <a:p>
            <a:pPr marL="0" indent="0">
              <a:lnSpc>
                <a:spcPts val="4716"/>
              </a:lnSpc>
              <a:buNone/>
            </a:pPr>
            <a:r>
              <a:rPr lang="tr-TR" sz="4370" b="1" dirty="0">
                <a:solidFill>
                  <a:schemeClr val="tx1">
                    <a:lumMod val="75000"/>
                    <a:lumOff val="25000"/>
                  </a:schemeClr>
                </a:solidFill>
                <a:ea typeface="Instrument Sans" pitchFamily="34" charset="-122"/>
              </a:rPr>
              <a:t>Şirketler ve GSP </a:t>
            </a:r>
            <a:endParaRPr lang="en-US" sz="4370" dirty="0">
              <a:solidFill>
                <a:schemeClr val="tx1">
                  <a:lumMod val="75000"/>
                  <a:lumOff val="25000"/>
                </a:schemeClr>
              </a:solidFill>
            </a:endParaRPr>
          </a:p>
        </p:txBody>
      </p:sp>
      <p:sp>
        <p:nvSpPr>
          <p:cNvPr id="8" name="TextBox 7">
            <a:extLst>
              <a:ext uri="{FF2B5EF4-FFF2-40B4-BE49-F238E27FC236}">
                <a16:creationId xmlns:a16="http://schemas.microsoft.com/office/drawing/2014/main" id="{EBB63EFD-9A49-D289-1CE7-F778795F45EB}"/>
              </a:ext>
            </a:extLst>
          </p:cNvPr>
          <p:cNvSpPr txBox="1"/>
          <p:nvPr/>
        </p:nvSpPr>
        <p:spPr>
          <a:xfrm>
            <a:off x="368472" y="2713936"/>
            <a:ext cx="9840685" cy="3785652"/>
          </a:xfrm>
          <a:prstGeom prst="rect">
            <a:avLst/>
          </a:prstGeom>
          <a:noFill/>
        </p:spPr>
        <p:txBody>
          <a:bodyPr wrap="square" rtlCol="0">
            <a:spAutoFit/>
          </a:bodyPr>
          <a:lstStyle/>
          <a:p>
            <a:r>
              <a:rPr lang="tr-TR" sz="2000" dirty="0"/>
              <a:t>Yandex Rota Optimizasyonu, taşımacılık ve dağıtım sektörlerindeki şirketlerin , gezgin satıcı problemi içeren optimizasyon problemlerini çeşitli algoritmalar ile çözerek şirketlerin rota maliyetlerini düşürmelerine ve teslimat sürelerini optimize etmelerine yardım olan bir araçtır.</a:t>
            </a:r>
          </a:p>
          <a:p>
            <a:endParaRPr lang="tr-TR" sz="2000" dirty="0"/>
          </a:p>
          <a:p>
            <a:r>
              <a:rPr lang="tr-TR" sz="2000" dirty="0"/>
              <a:t>Yandex Rota Optimizasyonu sayesinde şirketler, araç kullanım maliyetlerini minimize edebilir, personel verimliliğini artırabilir ve daha hızlı ve düzenli teslimatlar ile müşteri memnuniyetini arttırabilir.</a:t>
            </a:r>
          </a:p>
          <a:p>
            <a:endParaRPr lang="tr-TR" sz="2000" dirty="0"/>
          </a:p>
          <a:p>
            <a:r>
              <a:rPr lang="tr-TR" sz="2000" dirty="0"/>
              <a:t>Özellikle büyük şehirlerde ve yoğun trafik bölgelerinde faaliyet gösteren şirketler için, rota optimizasyonu hizmeti kritik bir rekabet avantajı sağlar. Yandex'in güçlü algoritmaları ve harita entegrasyonu, gerçek zamanlı trafik verilerini kullanarak en uygun rotaları hesaplayabilir ve değişen koşullara hızlı bir şekilde adapte olabilir.</a:t>
            </a:r>
          </a:p>
        </p:txBody>
      </p:sp>
    </p:spTree>
    <p:extLst>
      <p:ext uri="{BB962C8B-B14F-4D97-AF65-F5344CB8AC3E}">
        <p14:creationId xmlns:p14="http://schemas.microsoft.com/office/powerpoint/2010/main" val="4267914316"/>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414933" y="827008"/>
            <a:ext cx="9104471" cy="1198007"/>
          </a:xfrm>
          <a:prstGeom prst="rect">
            <a:avLst/>
          </a:prstGeom>
          <a:noFill/>
          <a:ln/>
        </p:spPr>
        <p:txBody>
          <a:bodyPr wrap="square" rtlCol="0" anchor="t"/>
          <a:lstStyle/>
          <a:p>
            <a:pPr marL="0" indent="0">
              <a:lnSpc>
                <a:spcPts val="4716"/>
              </a:lnSpc>
              <a:buNone/>
            </a:pPr>
            <a:r>
              <a:rPr lang="tr-TR" sz="4370" b="1" dirty="0">
                <a:solidFill>
                  <a:schemeClr val="tx1">
                    <a:lumMod val="75000"/>
                    <a:lumOff val="25000"/>
                  </a:schemeClr>
                </a:solidFill>
                <a:latin typeface="Instrument Sans" pitchFamily="34" charset="0"/>
                <a:ea typeface="Instrument Sans" pitchFamily="34" charset="-122"/>
                <a:cs typeface="Instrument Sans" pitchFamily="34" charset="-120"/>
              </a:rPr>
              <a:t>GSP’nin Kullanım Alanları</a:t>
            </a:r>
            <a:endParaRPr lang="en-US" sz="4370" dirty="0">
              <a:solidFill>
                <a:schemeClr val="tx1">
                  <a:lumMod val="75000"/>
                  <a:lumOff val="25000"/>
                </a:schemeClr>
              </a:solidFill>
            </a:endParaRPr>
          </a:p>
        </p:txBody>
      </p:sp>
      <p:pic>
        <p:nvPicPr>
          <p:cNvPr id="5" name="Image 1" descr="preencoded.png"/>
          <p:cNvPicPr>
            <a:picLocks noChangeAspect="1"/>
          </p:cNvPicPr>
          <p:nvPr/>
        </p:nvPicPr>
        <p:blipFill>
          <a:blip r:embed="rId3"/>
          <a:stretch>
            <a:fillRect/>
          </a:stretch>
        </p:blipFill>
        <p:spPr>
          <a:xfrm>
            <a:off x="2762963" y="1978088"/>
            <a:ext cx="2060496" cy="1273373"/>
          </a:xfrm>
          <a:prstGeom prst="rect">
            <a:avLst/>
          </a:prstGeom>
        </p:spPr>
      </p:pic>
      <p:sp>
        <p:nvSpPr>
          <p:cNvPr id="6" name="Text 2"/>
          <p:cNvSpPr/>
          <p:nvPr/>
        </p:nvSpPr>
        <p:spPr>
          <a:xfrm>
            <a:off x="2555438" y="3471693"/>
            <a:ext cx="2475548" cy="898327"/>
          </a:xfrm>
          <a:prstGeom prst="rect">
            <a:avLst/>
          </a:prstGeom>
          <a:noFill/>
          <a:ln/>
        </p:spPr>
        <p:txBody>
          <a:bodyPr wrap="square" rtlCol="0" anchor="t"/>
          <a:lstStyle/>
          <a:p>
            <a:pPr>
              <a:lnSpc>
                <a:spcPts val="2358"/>
              </a:lnSpc>
            </a:pPr>
            <a:r>
              <a:rPr lang="tr-TR" sz="2000" b="1" dirty="0">
                <a:solidFill>
                  <a:srgbClr val="5B5F71"/>
                </a:solidFill>
                <a:ea typeface="Instrument Sans" pitchFamily="34" charset="-122"/>
              </a:rPr>
              <a:t>Lojistik ve Tedarik Zinciri Optimizasyonu</a:t>
            </a:r>
            <a:endParaRPr lang="en-US" sz="2000" dirty="0"/>
          </a:p>
        </p:txBody>
      </p:sp>
      <p:sp>
        <p:nvSpPr>
          <p:cNvPr id="7" name="Text 3"/>
          <p:cNvSpPr/>
          <p:nvPr/>
        </p:nvSpPr>
        <p:spPr>
          <a:xfrm>
            <a:off x="2762963" y="4214595"/>
            <a:ext cx="2060496" cy="2453640"/>
          </a:xfrm>
          <a:prstGeom prst="rect">
            <a:avLst/>
          </a:prstGeom>
          <a:noFill/>
          <a:ln/>
        </p:spPr>
        <p:txBody>
          <a:bodyPr wrap="square" rtlCol="0" anchor="t"/>
          <a:lstStyle/>
          <a:p>
            <a:pPr>
              <a:lnSpc>
                <a:spcPts val="2415"/>
              </a:lnSpc>
            </a:pPr>
            <a:r>
              <a:rPr lang="en-US" sz="1509" dirty="0" err="1">
                <a:solidFill>
                  <a:srgbClr val="5B5F71"/>
                </a:solidFill>
                <a:latin typeface="Instrument Sans" pitchFamily="34" charset="0"/>
                <a:ea typeface="Instrument Sans" pitchFamily="34" charset="-122"/>
                <a:cs typeface="Instrument Sans" pitchFamily="34" charset="-120"/>
              </a:rPr>
              <a:t>Gezgin</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Satıcı</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Sorunu</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teslimat</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rotalarını</a:t>
            </a:r>
            <a:r>
              <a:rPr lang="en-US" sz="1509" dirty="0">
                <a:solidFill>
                  <a:srgbClr val="5B5F71"/>
                </a:solidFill>
                <a:latin typeface="Instrument Sans" pitchFamily="34" charset="0"/>
                <a:ea typeface="Instrument Sans" pitchFamily="34" charset="-122"/>
                <a:cs typeface="Instrument Sans" pitchFamily="34" charset="-120"/>
              </a:rPr>
              <a:t> optimize </a:t>
            </a:r>
            <a:r>
              <a:rPr lang="en-US" sz="1509" dirty="0" err="1">
                <a:solidFill>
                  <a:srgbClr val="5B5F71"/>
                </a:solidFill>
                <a:latin typeface="Instrument Sans" pitchFamily="34" charset="0"/>
                <a:ea typeface="Instrument Sans" pitchFamily="34" charset="-122"/>
                <a:cs typeface="Instrument Sans" pitchFamily="34" charset="-120"/>
              </a:rPr>
              <a:t>etmek</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nakliye</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maliyetlerini</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en</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aza</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indirmek</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ve</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lojistik</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ve</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tedarik</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zinciri</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yönetiminde</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verimliliği</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artırmak</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için</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yaygın</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olarak</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kullanılmaktadır</a:t>
            </a:r>
            <a:r>
              <a:rPr lang="en-US" sz="1509" dirty="0">
                <a:solidFill>
                  <a:srgbClr val="5B5F71"/>
                </a:solidFill>
                <a:latin typeface="Instrument Sans" pitchFamily="34" charset="0"/>
                <a:ea typeface="Instrument Sans" pitchFamily="34" charset="-122"/>
                <a:cs typeface="Instrument Sans" pitchFamily="34" charset="-120"/>
              </a:rPr>
              <a:t>.</a:t>
            </a:r>
            <a:endParaRPr lang="en-US" sz="1509" dirty="0"/>
          </a:p>
        </p:txBody>
      </p:sp>
      <p:pic>
        <p:nvPicPr>
          <p:cNvPr id="8" name="Image 2" descr="preencoded.png"/>
          <p:cNvPicPr>
            <a:picLocks noChangeAspect="1"/>
          </p:cNvPicPr>
          <p:nvPr/>
        </p:nvPicPr>
        <p:blipFill>
          <a:blip r:embed="rId4"/>
          <a:stretch>
            <a:fillRect/>
          </a:stretch>
        </p:blipFill>
        <p:spPr>
          <a:xfrm>
            <a:off x="5110876" y="1978088"/>
            <a:ext cx="2060615" cy="1273493"/>
          </a:xfrm>
          <a:prstGeom prst="rect">
            <a:avLst/>
          </a:prstGeom>
        </p:spPr>
      </p:pic>
      <p:sp>
        <p:nvSpPr>
          <p:cNvPr id="9" name="Text 4"/>
          <p:cNvSpPr/>
          <p:nvPr/>
        </p:nvSpPr>
        <p:spPr>
          <a:xfrm>
            <a:off x="5110876" y="3491134"/>
            <a:ext cx="2060615" cy="598884"/>
          </a:xfrm>
          <a:prstGeom prst="rect">
            <a:avLst/>
          </a:prstGeom>
          <a:noFill/>
          <a:ln/>
        </p:spPr>
        <p:txBody>
          <a:bodyPr wrap="square" rtlCol="0" anchor="t"/>
          <a:lstStyle/>
          <a:p>
            <a:pPr>
              <a:lnSpc>
                <a:spcPts val="2358"/>
              </a:lnSpc>
            </a:pPr>
            <a:r>
              <a:rPr lang="en-US" sz="1887" b="1" dirty="0" err="1">
                <a:solidFill>
                  <a:srgbClr val="5B5F71"/>
                </a:solidFill>
                <a:latin typeface="Instrument Sans" pitchFamily="34" charset="0"/>
                <a:ea typeface="Instrument Sans" pitchFamily="34" charset="-122"/>
                <a:cs typeface="Instrument Sans" pitchFamily="34" charset="-120"/>
              </a:rPr>
              <a:t>Şehir</a:t>
            </a:r>
            <a:r>
              <a:rPr lang="en-US" sz="1887" b="1" dirty="0">
                <a:solidFill>
                  <a:srgbClr val="5B5F71"/>
                </a:solidFill>
                <a:latin typeface="Instrument Sans" pitchFamily="34" charset="0"/>
                <a:ea typeface="Instrument Sans" pitchFamily="34" charset="-122"/>
                <a:cs typeface="Instrument Sans" pitchFamily="34" charset="-120"/>
              </a:rPr>
              <a:t> </a:t>
            </a:r>
            <a:r>
              <a:rPr lang="en-US" sz="1887" b="1" dirty="0" err="1">
                <a:solidFill>
                  <a:srgbClr val="5B5F71"/>
                </a:solidFill>
                <a:latin typeface="Instrument Sans" pitchFamily="34" charset="0"/>
                <a:ea typeface="Instrument Sans" pitchFamily="34" charset="-122"/>
                <a:cs typeface="Instrument Sans" pitchFamily="34" charset="-120"/>
              </a:rPr>
              <a:t>ve</a:t>
            </a:r>
            <a:r>
              <a:rPr lang="en-US" sz="1887" b="1" dirty="0">
                <a:solidFill>
                  <a:srgbClr val="5B5F71"/>
                </a:solidFill>
                <a:latin typeface="Instrument Sans" pitchFamily="34" charset="0"/>
                <a:ea typeface="Instrument Sans" pitchFamily="34" charset="-122"/>
                <a:cs typeface="Instrument Sans" pitchFamily="34" charset="-120"/>
              </a:rPr>
              <a:t> </a:t>
            </a:r>
            <a:r>
              <a:rPr lang="en-US" sz="1887" b="1" dirty="0" err="1">
                <a:solidFill>
                  <a:srgbClr val="5B5F71"/>
                </a:solidFill>
                <a:latin typeface="Instrument Sans" pitchFamily="34" charset="0"/>
                <a:ea typeface="Instrument Sans" pitchFamily="34" charset="-122"/>
                <a:cs typeface="Instrument Sans" pitchFamily="34" charset="-120"/>
              </a:rPr>
              <a:t>Şehircilik</a:t>
            </a:r>
            <a:endParaRPr lang="en-US" sz="1887" dirty="0"/>
          </a:p>
        </p:txBody>
      </p:sp>
      <p:sp>
        <p:nvSpPr>
          <p:cNvPr id="10" name="Text 5"/>
          <p:cNvSpPr/>
          <p:nvPr/>
        </p:nvSpPr>
        <p:spPr>
          <a:xfrm>
            <a:off x="5110876" y="4204914"/>
            <a:ext cx="2060615" cy="3067050"/>
          </a:xfrm>
          <a:prstGeom prst="rect">
            <a:avLst/>
          </a:prstGeom>
          <a:noFill/>
          <a:ln/>
        </p:spPr>
        <p:txBody>
          <a:bodyPr wrap="square" rtlCol="0" anchor="t"/>
          <a:lstStyle/>
          <a:p>
            <a:pPr>
              <a:lnSpc>
                <a:spcPts val="2415"/>
              </a:lnSpc>
            </a:pPr>
            <a:r>
              <a:rPr lang="en-US" sz="1509" dirty="0" err="1">
                <a:solidFill>
                  <a:srgbClr val="5B5F71"/>
                </a:solidFill>
                <a:latin typeface="Instrument Sans" pitchFamily="34" charset="0"/>
                <a:ea typeface="Instrument Sans" pitchFamily="34" charset="-122"/>
                <a:cs typeface="Instrument Sans" pitchFamily="34" charset="-120"/>
              </a:rPr>
              <a:t>Şehir</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planlamacıları</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verimli</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toplu</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taşıma</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ağları</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tasarlamak</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tesisler</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için</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en</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uygun</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yerleri</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belirlemek</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ve</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büyüyen</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şehirlerdeki</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trafik</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akışlarını</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yönetmek</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için</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Gezgin</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Satıcı</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Probleminden</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yararlanır</a:t>
            </a:r>
            <a:r>
              <a:rPr lang="en-US" sz="1509" dirty="0">
                <a:solidFill>
                  <a:srgbClr val="5B5F71"/>
                </a:solidFill>
                <a:latin typeface="Instrument Sans" pitchFamily="34" charset="0"/>
                <a:ea typeface="Instrument Sans" pitchFamily="34" charset="-122"/>
                <a:cs typeface="Instrument Sans" pitchFamily="34" charset="-120"/>
              </a:rPr>
              <a:t>.</a:t>
            </a:r>
            <a:endParaRPr lang="en-US" sz="1509" dirty="0"/>
          </a:p>
        </p:txBody>
      </p:sp>
      <p:pic>
        <p:nvPicPr>
          <p:cNvPr id="11" name="Image 3" descr="preencoded.png"/>
          <p:cNvPicPr>
            <a:picLocks noChangeAspect="1"/>
          </p:cNvPicPr>
          <p:nvPr/>
        </p:nvPicPr>
        <p:blipFill>
          <a:blip r:embed="rId5"/>
          <a:stretch>
            <a:fillRect/>
          </a:stretch>
        </p:blipFill>
        <p:spPr>
          <a:xfrm>
            <a:off x="7458907" y="1978088"/>
            <a:ext cx="2060496" cy="1273373"/>
          </a:xfrm>
          <a:prstGeom prst="rect">
            <a:avLst/>
          </a:prstGeom>
        </p:spPr>
      </p:pic>
      <p:sp>
        <p:nvSpPr>
          <p:cNvPr id="12" name="Text 6"/>
          <p:cNvSpPr/>
          <p:nvPr/>
        </p:nvSpPr>
        <p:spPr>
          <a:xfrm>
            <a:off x="7458907" y="3491015"/>
            <a:ext cx="2060496" cy="898327"/>
          </a:xfrm>
          <a:prstGeom prst="rect">
            <a:avLst/>
          </a:prstGeom>
          <a:noFill/>
          <a:ln/>
        </p:spPr>
        <p:txBody>
          <a:bodyPr wrap="square" rtlCol="0" anchor="t"/>
          <a:lstStyle/>
          <a:p>
            <a:pPr>
              <a:lnSpc>
                <a:spcPts val="2358"/>
              </a:lnSpc>
            </a:pPr>
            <a:r>
              <a:rPr lang="en-US" sz="1887" b="1" dirty="0" err="1">
                <a:solidFill>
                  <a:srgbClr val="5B5F71"/>
                </a:solidFill>
                <a:latin typeface="Instrument Sans" pitchFamily="34" charset="0"/>
                <a:ea typeface="Instrument Sans" pitchFamily="34" charset="-122"/>
                <a:cs typeface="Instrument Sans" pitchFamily="34" charset="-120"/>
              </a:rPr>
              <a:t>Bilgisayar</a:t>
            </a:r>
            <a:r>
              <a:rPr lang="en-US" sz="1887" b="1" dirty="0">
                <a:solidFill>
                  <a:srgbClr val="5B5F71"/>
                </a:solidFill>
                <a:latin typeface="Instrument Sans" pitchFamily="34" charset="0"/>
                <a:ea typeface="Instrument Sans" pitchFamily="34" charset="-122"/>
                <a:cs typeface="Instrument Sans" pitchFamily="34" charset="-120"/>
              </a:rPr>
              <a:t> </a:t>
            </a:r>
            <a:r>
              <a:rPr lang="en-US" sz="1887" b="1" dirty="0" err="1">
                <a:solidFill>
                  <a:srgbClr val="5B5F71"/>
                </a:solidFill>
                <a:latin typeface="Instrument Sans" pitchFamily="34" charset="0"/>
                <a:ea typeface="Instrument Sans" pitchFamily="34" charset="-122"/>
                <a:cs typeface="Instrument Sans" pitchFamily="34" charset="-120"/>
              </a:rPr>
              <a:t>Çipi</a:t>
            </a:r>
            <a:r>
              <a:rPr lang="en-US" sz="1887" b="1" dirty="0">
                <a:solidFill>
                  <a:srgbClr val="5B5F71"/>
                </a:solidFill>
                <a:latin typeface="Instrument Sans" pitchFamily="34" charset="0"/>
                <a:ea typeface="Instrument Sans" pitchFamily="34" charset="-122"/>
                <a:cs typeface="Instrument Sans" pitchFamily="34" charset="-120"/>
              </a:rPr>
              <a:t> </a:t>
            </a:r>
            <a:r>
              <a:rPr lang="en-US" sz="1887" b="1" dirty="0" err="1">
                <a:solidFill>
                  <a:srgbClr val="5B5F71"/>
                </a:solidFill>
                <a:latin typeface="Instrument Sans" pitchFamily="34" charset="0"/>
                <a:ea typeface="Instrument Sans" pitchFamily="34" charset="-122"/>
                <a:cs typeface="Instrument Sans" pitchFamily="34" charset="-120"/>
              </a:rPr>
              <a:t>Tasarımı</a:t>
            </a:r>
            <a:r>
              <a:rPr lang="en-US" sz="1887" b="1" dirty="0">
                <a:solidFill>
                  <a:srgbClr val="5B5F71"/>
                </a:solidFill>
                <a:latin typeface="Instrument Sans" pitchFamily="34" charset="0"/>
                <a:ea typeface="Instrument Sans" pitchFamily="34" charset="-122"/>
                <a:cs typeface="Instrument Sans" pitchFamily="34" charset="-120"/>
              </a:rPr>
              <a:t> </a:t>
            </a:r>
            <a:r>
              <a:rPr lang="en-US" sz="1887" b="1" dirty="0" err="1">
                <a:solidFill>
                  <a:srgbClr val="5B5F71"/>
                </a:solidFill>
                <a:latin typeface="Instrument Sans" pitchFamily="34" charset="0"/>
                <a:ea typeface="Instrument Sans" pitchFamily="34" charset="-122"/>
                <a:cs typeface="Instrument Sans" pitchFamily="34" charset="-120"/>
              </a:rPr>
              <a:t>ve</a:t>
            </a:r>
            <a:r>
              <a:rPr lang="en-US" sz="1887" b="1" dirty="0">
                <a:solidFill>
                  <a:srgbClr val="5B5F71"/>
                </a:solidFill>
                <a:latin typeface="Instrument Sans" pitchFamily="34" charset="0"/>
                <a:ea typeface="Instrument Sans" pitchFamily="34" charset="-122"/>
                <a:cs typeface="Instrument Sans" pitchFamily="34" charset="-120"/>
              </a:rPr>
              <a:t> </a:t>
            </a:r>
            <a:r>
              <a:rPr lang="en-US" sz="1887" b="1" dirty="0" err="1">
                <a:solidFill>
                  <a:srgbClr val="5B5F71"/>
                </a:solidFill>
                <a:latin typeface="Instrument Sans" pitchFamily="34" charset="0"/>
                <a:ea typeface="Instrument Sans" pitchFamily="34" charset="-122"/>
                <a:cs typeface="Instrument Sans" pitchFamily="34" charset="-120"/>
              </a:rPr>
              <a:t>Üretimi</a:t>
            </a:r>
            <a:endParaRPr lang="en-US" sz="1887" dirty="0"/>
          </a:p>
        </p:txBody>
      </p:sp>
      <p:sp>
        <p:nvSpPr>
          <p:cNvPr id="13" name="Text 7"/>
          <p:cNvSpPr/>
          <p:nvPr/>
        </p:nvSpPr>
        <p:spPr>
          <a:xfrm>
            <a:off x="7458907" y="4400731"/>
            <a:ext cx="2060496" cy="3698241"/>
          </a:xfrm>
          <a:prstGeom prst="rect">
            <a:avLst/>
          </a:prstGeom>
          <a:noFill/>
          <a:ln/>
        </p:spPr>
        <p:txBody>
          <a:bodyPr wrap="square" rtlCol="0" anchor="t"/>
          <a:lstStyle/>
          <a:p>
            <a:pPr>
              <a:lnSpc>
                <a:spcPts val="2415"/>
              </a:lnSpc>
            </a:pPr>
            <a:r>
              <a:rPr lang="en-US" sz="1510" dirty="0" err="1">
                <a:solidFill>
                  <a:schemeClr val="tx1">
                    <a:lumMod val="65000"/>
                    <a:lumOff val="35000"/>
                  </a:schemeClr>
                </a:solidFill>
                <a:latin typeface="Instrument Sans"/>
              </a:rPr>
              <a:t>Gezgin</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Satıcı</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Problemi</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yarı</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iletken</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endüstrisinde</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bilgisayar</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çipleri</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üzerindeki</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bileşenleri</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yerleştirmek</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ve</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düzenlemek</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ara</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bağlantıların</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uzunluğunu</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en</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aza</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indirmek</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ve</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performansı</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artırmak</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için</a:t>
            </a:r>
            <a:r>
              <a:rPr lang="en-US" sz="1510" dirty="0">
                <a:solidFill>
                  <a:schemeClr val="tx1">
                    <a:lumMod val="65000"/>
                    <a:lumOff val="35000"/>
                  </a:schemeClr>
                </a:solidFill>
                <a:latin typeface="Instrument Sans"/>
              </a:rPr>
              <a:t> </a:t>
            </a:r>
            <a:r>
              <a:rPr lang="en-US" sz="1510" dirty="0" err="1">
                <a:solidFill>
                  <a:schemeClr val="tx1">
                    <a:lumMod val="65000"/>
                    <a:lumOff val="35000"/>
                  </a:schemeClr>
                </a:solidFill>
                <a:latin typeface="Instrument Sans"/>
              </a:rPr>
              <a:t>kullanılır</a:t>
            </a:r>
            <a:r>
              <a:rPr lang="en-US" sz="1510" dirty="0">
                <a:solidFill>
                  <a:schemeClr val="tx1">
                    <a:lumMod val="65000"/>
                    <a:lumOff val="35000"/>
                  </a:schemeClr>
                </a:solidFill>
                <a:latin typeface="Instrument Sans"/>
              </a:rPr>
              <a:t>.</a:t>
            </a:r>
          </a:p>
        </p:txBody>
      </p:sp>
      <p:pic>
        <p:nvPicPr>
          <p:cNvPr id="14" name="Image 4" descr="preencoded.png"/>
          <p:cNvPicPr>
            <a:picLocks noChangeAspect="1"/>
          </p:cNvPicPr>
          <p:nvPr/>
        </p:nvPicPr>
        <p:blipFill>
          <a:blip r:embed="rId6"/>
          <a:stretch>
            <a:fillRect/>
          </a:stretch>
        </p:blipFill>
        <p:spPr>
          <a:xfrm>
            <a:off x="9806820" y="1978088"/>
            <a:ext cx="2060615" cy="1273493"/>
          </a:xfrm>
          <a:prstGeom prst="rect">
            <a:avLst/>
          </a:prstGeom>
        </p:spPr>
      </p:pic>
      <p:sp>
        <p:nvSpPr>
          <p:cNvPr id="15" name="Text 8"/>
          <p:cNvSpPr/>
          <p:nvPr/>
        </p:nvSpPr>
        <p:spPr>
          <a:xfrm>
            <a:off x="9806820" y="3491134"/>
            <a:ext cx="2060615" cy="898327"/>
          </a:xfrm>
          <a:prstGeom prst="rect">
            <a:avLst/>
          </a:prstGeom>
          <a:noFill/>
          <a:ln/>
        </p:spPr>
        <p:txBody>
          <a:bodyPr wrap="square" rtlCol="0" anchor="t"/>
          <a:lstStyle/>
          <a:p>
            <a:pPr>
              <a:lnSpc>
                <a:spcPts val="2358"/>
              </a:lnSpc>
            </a:pPr>
            <a:r>
              <a:rPr lang="en-US" sz="1887" b="1" dirty="0" err="1">
                <a:solidFill>
                  <a:srgbClr val="5B5F71"/>
                </a:solidFill>
                <a:latin typeface="Instrument Sans" pitchFamily="34" charset="0"/>
                <a:ea typeface="Instrument Sans" pitchFamily="34" charset="-122"/>
                <a:cs typeface="Instrument Sans" pitchFamily="34" charset="-120"/>
              </a:rPr>
              <a:t>Satış</a:t>
            </a:r>
            <a:r>
              <a:rPr lang="en-US" sz="1887" b="1" dirty="0">
                <a:solidFill>
                  <a:srgbClr val="5B5F71"/>
                </a:solidFill>
                <a:latin typeface="Instrument Sans" pitchFamily="34" charset="0"/>
                <a:ea typeface="Instrument Sans" pitchFamily="34" charset="-122"/>
                <a:cs typeface="Instrument Sans" pitchFamily="34" charset="-120"/>
              </a:rPr>
              <a:t> </a:t>
            </a:r>
            <a:r>
              <a:rPr lang="en-US" sz="1887" b="1" dirty="0" err="1">
                <a:solidFill>
                  <a:srgbClr val="5B5F71"/>
                </a:solidFill>
                <a:latin typeface="Instrument Sans" pitchFamily="34" charset="0"/>
                <a:ea typeface="Instrument Sans" pitchFamily="34" charset="-122"/>
                <a:cs typeface="Instrument Sans" pitchFamily="34" charset="-120"/>
              </a:rPr>
              <a:t>ve</a:t>
            </a:r>
            <a:r>
              <a:rPr lang="en-US" sz="1887" b="1" dirty="0">
                <a:solidFill>
                  <a:srgbClr val="5B5F71"/>
                </a:solidFill>
                <a:latin typeface="Instrument Sans" pitchFamily="34" charset="0"/>
                <a:ea typeface="Instrument Sans" pitchFamily="34" charset="-122"/>
                <a:cs typeface="Instrument Sans" pitchFamily="34" charset="-120"/>
              </a:rPr>
              <a:t> </a:t>
            </a:r>
            <a:r>
              <a:rPr lang="en-US" sz="1887" b="1" dirty="0" err="1">
                <a:solidFill>
                  <a:srgbClr val="5B5F71"/>
                </a:solidFill>
                <a:latin typeface="Instrument Sans" pitchFamily="34" charset="0"/>
                <a:ea typeface="Instrument Sans" pitchFamily="34" charset="-122"/>
                <a:cs typeface="Instrument Sans" pitchFamily="34" charset="-120"/>
              </a:rPr>
              <a:t>Pazarlama</a:t>
            </a:r>
            <a:r>
              <a:rPr lang="en-US" sz="1887" b="1" dirty="0">
                <a:solidFill>
                  <a:srgbClr val="5B5F71"/>
                </a:solidFill>
                <a:latin typeface="Instrument Sans" pitchFamily="34" charset="0"/>
                <a:ea typeface="Instrument Sans" pitchFamily="34" charset="-122"/>
                <a:cs typeface="Instrument Sans" pitchFamily="34" charset="-120"/>
              </a:rPr>
              <a:t> </a:t>
            </a:r>
            <a:r>
              <a:rPr lang="en-US" sz="1887" b="1" dirty="0" err="1">
                <a:solidFill>
                  <a:srgbClr val="5B5F71"/>
                </a:solidFill>
                <a:latin typeface="Instrument Sans" pitchFamily="34" charset="0"/>
                <a:ea typeface="Instrument Sans" pitchFamily="34" charset="-122"/>
                <a:cs typeface="Instrument Sans" pitchFamily="34" charset="-120"/>
              </a:rPr>
              <a:t>Optimizasyonu</a:t>
            </a:r>
            <a:endParaRPr lang="en-US" sz="1887" dirty="0"/>
          </a:p>
        </p:txBody>
      </p:sp>
      <p:sp>
        <p:nvSpPr>
          <p:cNvPr id="16" name="Text 9"/>
          <p:cNvSpPr/>
          <p:nvPr/>
        </p:nvSpPr>
        <p:spPr>
          <a:xfrm>
            <a:off x="9806819" y="4408119"/>
            <a:ext cx="2060615" cy="3067050"/>
          </a:xfrm>
          <a:prstGeom prst="rect">
            <a:avLst/>
          </a:prstGeom>
          <a:noFill/>
          <a:ln/>
        </p:spPr>
        <p:txBody>
          <a:bodyPr wrap="square" rtlCol="0" anchor="t"/>
          <a:lstStyle/>
          <a:p>
            <a:pPr>
              <a:lnSpc>
                <a:spcPts val="2415"/>
              </a:lnSpc>
            </a:pPr>
            <a:r>
              <a:rPr lang="en-US" sz="1509" dirty="0" err="1">
                <a:solidFill>
                  <a:srgbClr val="5B5F71"/>
                </a:solidFill>
                <a:latin typeface="Instrument Sans" pitchFamily="34" charset="0"/>
                <a:ea typeface="Instrument Sans" pitchFamily="34" charset="-122"/>
                <a:cs typeface="Instrument Sans" pitchFamily="34" charset="-120"/>
              </a:rPr>
              <a:t>İşletmeler</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verimli</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satış</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rotaları</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planlamak</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müşteri</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ziyaretlerini</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planlamak</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ve</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pazarlama</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kampanyalarını</a:t>
            </a:r>
            <a:r>
              <a:rPr lang="en-US" sz="1509" dirty="0">
                <a:solidFill>
                  <a:srgbClr val="5B5F71"/>
                </a:solidFill>
                <a:latin typeface="Instrument Sans" pitchFamily="34" charset="0"/>
                <a:ea typeface="Instrument Sans" pitchFamily="34" charset="-122"/>
                <a:cs typeface="Instrument Sans" pitchFamily="34" charset="-120"/>
              </a:rPr>
              <a:t> optimize </a:t>
            </a:r>
            <a:r>
              <a:rPr lang="en-US" sz="1509" dirty="0" err="1">
                <a:solidFill>
                  <a:srgbClr val="5B5F71"/>
                </a:solidFill>
                <a:latin typeface="Instrument Sans" pitchFamily="34" charset="0"/>
                <a:ea typeface="Instrument Sans" pitchFamily="34" charset="-122"/>
                <a:cs typeface="Instrument Sans" pitchFamily="34" charset="-120"/>
              </a:rPr>
              <a:t>etmek</a:t>
            </a:r>
            <a:r>
              <a:rPr lang="en-US" sz="1509" dirty="0">
                <a:solidFill>
                  <a:srgbClr val="5B5F71"/>
                </a:solidFill>
                <a:latin typeface="Instrument Sans" pitchFamily="34" charset="0"/>
                <a:ea typeface="Instrument Sans" pitchFamily="34" charset="-122"/>
                <a:cs typeface="Instrument Sans" pitchFamily="34" charset="-120"/>
              </a:rPr>
              <a:t>, zaman </a:t>
            </a:r>
            <a:r>
              <a:rPr lang="en-US" sz="1509" dirty="0" err="1">
                <a:solidFill>
                  <a:srgbClr val="5B5F71"/>
                </a:solidFill>
                <a:latin typeface="Instrument Sans" pitchFamily="34" charset="0"/>
                <a:ea typeface="Instrument Sans" pitchFamily="34" charset="-122"/>
                <a:cs typeface="Instrument Sans" pitchFamily="34" charset="-120"/>
              </a:rPr>
              <a:t>ve</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maliyetleri</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en</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aza</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indirirken</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erişimi</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en</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üst</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düzeye</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çıkarmak</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için</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Gezgin</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Satıcı</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Problemini</a:t>
            </a:r>
            <a:r>
              <a:rPr lang="en-US" sz="1509" dirty="0">
                <a:solidFill>
                  <a:srgbClr val="5B5F71"/>
                </a:solidFill>
                <a:latin typeface="Instrument Sans" pitchFamily="34" charset="0"/>
                <a:ea typeface="Instrument Sans" pitchFamily="34" charset="-122"/>
                <a:cs typeface="Instrument Sans" pitchFamily="34" charset="-120"/>
              </a:rPr>
              <a:t> </a:t>
            </a:r>
            <a:r>
              <a:rPr lang="en-US" sz="1509" dirty="0" err="1">
                <a:solidFill>
                  <a:srgbClr val="5B5F71"/>
                </a:solidFill>
                <a:latin typeface="Instrument Sans" pitchFamily="34" charset="0"/>
                <a:ea typeface="Instrument Sans" pitchFamily="34" charset="-122"/>
                <a:cs typeface="Instrument Sans" pitchFamily="34" charset="-120"/>
              </a:rPr>
              <a:t>kullanır</a:t>
            </a:r>
            <a:r>
              <a:rPr lang="en-US" sz="1509" dirty="0">
                <a:solidFill>
                  <a:srgbClr val="5B5F71"/>
                </a:solidFill>
                <a:latin typeface="Instrument Sans" pitchFamily="34" charset="0"/>
                <a:ea typeface="Instrument Sans" pitchFamily="34" charset="-122"/>
                <a:cs typeface="Instrument Sans" pitchFamily="34" charset="-120"/>
              </a:rPr>
              <a:t>.</a:t>
            </a:r>
            <a:endParaRPr lang="en-US" sz="1509"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F05E64A-0FAF-27F9-695E-38D353D910C0}"/>
              </a:ext>
            </a:extLst>
          </p:cNvPr>
          <p:cNvSpPr txBox="1"/>
          <p:nvPr/>
        </p:nvSpPr>
        <p:spPr>
          <a:xfrm>
            <a:off x="511667" y="3045650"/>
            <a:ext cx="5486402" cy="1923412"/>
          </a:xfrm>
          <a:prstGeom prst="rect">
            <a:avLst/>
          </a:prstGeom>
          <a:noFill/>
        </p:spPr>
        <p:txBody>
          <a:bodyPr wrap="square">
            <a:spAutoFit/>
          </a:bodyPr>
          <a:lstStyle/>
          <a:p>
            <a:pPr marL="0" marR="0" lvl="0" indent="0" algn="l" defTabSz="914400" rtl="0" eaLnBrk="1" fontAlgn="auto" latinLnBrk="0" hangingPunct="1">
              <a:lnSpc>
                <a:spcPts val="7545"/>
              </a:lnSpc>
              <a:spcBef>
                <a:spcPts val="0"/>
              </a:spcBef>
              <a:spcAft>
                <a:spcPts val="0"/>
              </a:spcAft>
              <a:buClrTx/>
              <a:buSzTx/>
              <a:buFontTx/>
              <a:buNone/>
              <a:tabLst/>
              <a:defRPr/>
            </a:pPr>
            <a:r>
              <a:rPr kumimoji="0" lang="tr-TR" sz="4370" b="1" i="0" u="none" strike="noStrike" kern="1200" cap="none" spc="0" normalizeH="0" baseline="0" noProof="0" dirty="0">
                <a:ln>
                  <a:noFill/>
                </a:ln>
                <a:solidFill>
                  <a:schemeClr val="tx1">
                    <a:lumMod val="75000"/>
                    <a:lumOff val="25000"/>
                  </a:schemeClr>
                </a:solidFill>
                <a:effectLst/>
                <a:uLnTx/>
                <a:uFillTx/>
                <a:latin typeface="Instrument Sans" pitchFamily="34" charset="0"/>
                <a:ea typeface="Instrument Sans" pitchFamily="34" charset="-122"/>
                <a:cs typeface="Instrument Sans" pitchFamily="34" charset="-120"/>
              </a:rPr>
              <a:t>GSP </a:t>
            </a:r>
          </a:p>
          <a:p>
            <a:pPr marL="0" marR="0" lvl="0" indent="0" algn="l" defTabSz="914400" rtl="0" eaLnBrk="1" fontAlgn="auto" latinLnBrk="0" hangingPunct="1">
              <a:lnSpc>
                <a:spcPts val="7545"/>
              </a:lnSpc>
              <a:spcBef>
                <a:spcPts val="0"/>
              </a:spcBef>
              <a:spcAft>
                <a:spcPts val="0"/>
              </a:spcAft>
              <a:buClrTx/>
              <a:buSzTx/>
              <a:buFontTx/>
              <a:buNone/>
              <a:tabLst/>
              <a:defRPr/>
            </a:pPr>
            <a:r>
              <a:rPr lang="tr-TR" sz="4370" b="1" dirty="0">
                <a:solidFill>
                  <a:schemeClr val="tx1">
                    <a:lumMod val="75000"/>
                    <a:lumOff val="25000"/>
                  </a:schemeClr>
                </a:solidFill>
                <a:latin typeface="Calibri" panose="020F0502020204030204"/>
                <a:ea typeface="Instrument Sans" pitchFamily="34" charset="-122"/>
              </a:rPr>
              <a:t>Algoritma Türleri</a:t>
            </a:r>
            <a:endParaRPr kumimoji="0" lang="en-US" sz="437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2" name="Sol Ayraç 1">
            <a:extLst>
              <a:ext uri="{FF2B5EF4-FFF2-40B4-BE49-F238E27FC236}">
                <a16:creationId xmlns:a16="http://schemas.microsoft.com/office/drawing/2014/main" id="{B9E4DF83-AC68-59C7-88DD-89CB4F9F4CFB}"/>
              </a:ext>
            </a:extLst>
          </p:cNvPr>
          <p:cNvSpPr/>
          <p:nvPr/>
        </p:nvSpPr>
        <p:spPr>
          <a:xfrm>
            <a:off x="8909222" y="3321556"/>
            <a:ext cx="172994" cy="13716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tr-TR"/>
          </a:p>
        </p:txBody>
      </p:sp>
      <p:pic>
        <p:nvPicPr>
          <p:cNvPr id="10" name="Picture 9" descr="A diagram of a company">
            <a:extLst>
              <a:ext uri="{FF2B5EF4-FFF2-40B4-BE49-F238E27FC236}">
                <a16:creationId xmlns:a16="http://schemas.microsoft.com/office/drawing/2014/main" id="{2083E7AE-DAEF-CB7A-87FC-3174AEC2793A}"/>
              </a:ext>
            </a:extLst>
          </p:cNvPr>
          <p:cNvPicPr>
            <a:picLocks noChangeAspect="1"/>
          </p:cNvPicPr>
          <p:nvPr/>
        </p:nvPicPr>
        <p:blipFill>
          <a:blip r:embed="rId3"/>
          <a:stretch>
            <a:fillRect/>
          </a:stretch>
        </p:blipFill>
        <p:spPr>
          <a:xfrm>
            <a:off x="5486399" y="1291771"/>
            <a:ext cx="8205519" cy="6330473"/>
          </a:xfrm>
          <a:prstGeom prst="rect">
            <a:avLst/>
          </a:prstGeom>
        </p:spPr>
      </p:pic>
    </p:spTree>
    <p:extLst>
      <p:ext uri="{BB962C8B-B14F-4D97-AF65-F5344CB8AC3E}">
        <p14:creationId xmlns:p14="http://schemas.microsoft.com/office/powerpoint/2010/main" val="3606841281"/>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2095</TotalTime>
  <Words>2491</Words>
  <Application>Microsoft Office PowerPoint</Application>
  <PresentationFormat>Özel</PresentationFormat>
  <Paragraphs>298</Paragraphs>
  <Slides>39</Slides>
  <Notes>3</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39</vt:i4>
      </vt:variant>
    </vt:vector>
  </HeadingPairs>
  <TitlesOfParts>
    <vt:vector size="48" baseType="lpstr">
      <vt:lpstr>Aptos</vt:lpstr>
      <vt:lpstr>Aptos Narrow</vt:lpstr>
      <vt:lpstr>Arial</vt:lpstr>
      <vt:lpstr>Calibri</vt:lpstr>
      <vt:lpstr>Calibri Light</vt:lpstr>
      <vt:lpstr>Cambria Math</vt:lpstr>
      <vt:lpstr>Helvetica Neue</vt:lpstr>
      <vt:lpstr>Instrument Sans</vt:lpstr>
      <vt:lpstr>Office 2013 - 2022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Yasin Çandır</cp:lastModifiedBy>
  <cp:revision>49</cp:revision>
  <dcterms:created xsi:type="dcterms:W3CDTF">2024-05-01T11:32:49Z</dcterms:created>
  <dcterms:modified xsi:type="dcterms:W3CDTF">2024-05-05T20:01:03Z</dcterms:modified>
</cp:coreProperties>
</file>